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2" r:id="rId3"/>
  </p:sldMasterIdLst>
  <p:notesMasterIdLst>
    <p:notesMasterId r:id="rId15"/>
  </p:notesMasterIdLst>
  <p:handoutMasterIdLst>
    <p:handoutMasterId r:id="rId16"/>
  </p:handoutMasterIdLst>
  <p:sldIdLst>
    <p:sldId id="256" r:id="rId4"/>
    <p:sldId id="788" r:id="rId5"/>
    <p:sldId id="764" r:id="rId6"/>
    <p:sldId id="654" r:id="rId7"/>
    <p:sldId id="778" r:id="rId8"/>
    <p:sldId id="785" r:id="rId9"/>
    <p:sldId id="784" r:id="rId10"/>
    <p:sldId id="779" r:id="rId11"/>
    <p:sldId id="782" r:id="rId12"/>
    <p:sldId id="768" r:id="rId13"/>
    <p:sldId id="715" r:id="rId14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96">
          <p15:clr>
            <a:srgbClr val="A4A3A4"/>
          </p15:clr>
        </p15:guide>
        <p15:guide id="2" orient="horz" pos="356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2886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orient="horz" pos="2636">
          <p15:clr>
            <a:srgbClr val="A4A3A4"/>
          </p15:clr>
        </p15:guide>
        <p15:guide id="7" orient="horz" pos="890">
          <p15:clr>
            <a:srgbClr val="A4A3A4"/>
          </p15:clr>
        </p15:guide>
        <p15:guide id="8" orient="horz" pos="278">
          <p15:clr>
            <a:srgbClr val="A4A3A4"/>
          </p15:clr>
        </p15:guide>
        <p15:guide id="9" orient="horz" pos="1865">
          <p15:clr>
            <a:srgbClr val="A4A3A4"/>
          </p15:clr>
        </p15:guide>
        <p15:guide id="10" orient="horz" pos="119">
          <p15:clr>
            <a:srgbClr val="A4A3A4"/>
          </p15:clr>
        </p15:guide>
        <p15:guide id="11" orient="horz" pos="527">
          <p15:clr>
            <a:srgbClr val="A4A3A4"/>
          </p15:clr>
        </p15:guide>
        <p15:guide id="12" orient="horz" pos="686">
          <p15:clr>
            <a:srgbClr val="A4A3A4"/>
          </p15:clr>
        </p15:guide>
        <p15:guide id="13" orient="horz" pos="1117">
          <p15:clr>
            <a:srgbClr val="A4A3A4"/>
          </p15:clr>
        </p15:guide>
        <p15:guide id="14" pos="2880">
          <p15:clr>
            <a:srgbClr val="A4A3A4"/>
          </p15:clr>
        </p15:guide>
        <p15:guide id="15" pos="158">
          <p15:clr>
            <a:srgbClr val="A4A3A4"/>
          </p15:clr>
        </p15:guide>
        <p15:guide id="16" pos="5602">
          <p15:clr>
            <a:srgbClr val="A4A3A4"/>
          </p15:clr>
        </p15:guide>
        <p15:guide id="17" pos="3787">
          <p15:clr>
            <a:srgbClr val="A4A3A4"/>
          </p15:clr>
        </p15:guide>
        <p15:guide id="18" pos="1973">
          <p15:clr>
            <a:srgbClr val="A4A3A4"/>
          </p15:clr>
        </p15:guide>
        <p15:guide id="19" pos="1066">
          <p15:clr>
            <a:srgbClr val="A4A3A4"/>
          </p15:clr>
        </p15:guide>
        <p15:guide id="20" pos="4694">
          <p15:clr>
            <a:srgbClr val="A4A3A4"/>
          </p15:clr>
        </p15:guide>
        <p15:guide id="21" pos="1859">
          <p15:clr>
            <a:srgbClr val="A4A3A4"/>
          </p15:clr>
        </p15:guide>
        <p15:guide id="22" pos="206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LUECHTER Marcus" initials="SM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92A2CC"/>
    <a:srgbClr val="FFFF99"/>
    <a:srgbClr val="FFFFCC"/>
    <a:srgbClr val="CCECFF"/>
    <a:srgbClr val="015CAB"/>
    <a:srgbClr val="00539F"/>
    <a:srgbClr val="FFFF00"/>
    <a:srgbClr val="14539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8" autoAdjust="0"/>
    <p:restoredTop sz="99290" autoAdjust="0"/>
  </p:normalViewPr>
  <p:slideViewPr>
    <p:cSldViewPr showGuides="1">
      <p:cViewPr>
        <p:scale>
          <a:sx n="90" d="100"/>
          <a:sy n="90" d="100"/>
        </p:scale>
        <p:origin x="-780" y="-624"/>
      </p:cViewPr>
      <p:guideLst>
        <p:guide orient="horz" pos="2296"/>
        <p:guide orient="horz" pos="3566"/>
        <p:guide orient="horz" pos="3974"/>
        <p:guide orient="horz" pos="2886"/>
        <p:guide orient="horz" pos="1344"/>
        <p:guide orient="horz" pos="2636"/>
        <p:guide orient="horz" pos="890"/>
        <p:guide orient="horz" pos="278"/>
        <p:guide orient="horz" pos="1865"/>
        <p:guide orient="horz" pos="119"/>
        <p:guide orient="horz" pos="527"/>
        <p:guide orient="horz" pos="686"/>
        <p:guide orient="horz" pos="1117"/>
        <p:guide pos="2880"/>
        <p:guide pos="158"/>
        <p:guide pos="5602"/>
        <p:guide pos="3787"/>
        <p:guide pos="1973"/>
        <p:guide pos="1066"/>
        <p:guide pos="4694"/>
        <p:guide pos="1859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566" y="1374"/>
      </p:cViewPr>
      <p:guideLst>
        <p:guide orient="horz" pos="3130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eilux.eib.org\K_Disk\BERNDT\0sync\EU%20strategy\competitiveness\Copy%20of%2020140724_Data%20and%20Charts%20clea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beilux.eib.org\K_Disk\BERNDT\0sync\EU%20strategy\competitiveness\Copy%20of%2020140724_Data%20and%20Charts%20clea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ilux.eib.org\K_Disk\BERNDT\0sync\EU%20strategy\competitiveness\Copy%20of%20PGDP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beilux.eib.org\K_Disk\BERNDT\0sync\EU%20strategy\competitiveness\Copy%20of%2020140724_Data%20and%20Charts%20cle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90130339546973"/>
          <c:y val="3.4700048262128684E-2"/>
          <c:w val="0.85941337624767711"/>
          <c:h val="0.86979583107609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TFP!$B$41</c:f>
              <c:strCache>
                <c:ptCount val="1"/>
                <c:pt idx="0">
                  <c:v>2000-2006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7"/>
            <c:invertIfNegative val="0"/>
            <c:bubble3D val="0"/>
          </c:dPt>
          <c:cat>
            <c:strRef>
              <c:f>TFP!$A$42:$A$48</c:f>
              <c:strCache>
                <c:ptCount val="7"/>
                <c:pt idx="0">
                  <c:v>US</c:v>
                </c:pt>
                <c:pt idx="1">
                  <c:v>Japan</c:v>
                </c:pt>
                <c:pt idx="2">
                  <c:v>South Korea</c:v>
                </c:pt>
                <c:pt idx="3">
                  <c:v>EU</c:v>
                </c:pt>
                <c:pt idx="4">
                  <c:v>EU North</c:v>
                </c:pt>
                <c:pt idx="5">
                  <c:v>EU South</c:v>
                </c:pt>
                <c:pt idx="6">
                  <c:v>EU East</c:v>
                </c:pt>
              </c:strCache>
            </c:strRef>
          </c:cat>
          <c:val>
            <c:numRef>
              <c:f>TFP!$B$42:$B$48</c:f>
              <c:numCache>
                <c:formatCode>General</c:formatCode>
                <c:ptCount val="7"/>
                <c:pt idx="0">
                  <c:v>0.59543403330670763</c:v>
                </c:pt>
                <c:pt idx="1">
                  <c:v>0.47903465661807143</c:v>
                </c:pt>
                <c:pt idx="2">
                  <c:v>1.6088644930283946</c:v>
                </c:pt>
                <c:pt idx="3">
                  <c:v>0.37243232664940784</c:v>
                </c:pt>
                <c:pt idx="4">
                  <c:v>0.58052220964082135</c:v>
                </c:pt>
                <c:pt idx="5">
                  <c:v>-0.5665778288137524</c:v>
                </c:pt>
                <c:pt idx="6">
                  <c:v>1.8052698430892633</c:v>
                </c:pt>
              </c:numCache>
            </c:numRef>
          </c:val>
        </c:ser>
        <c:ser>
          <c:idx val="1"/>
          <c:order val="1"/>
          <c:tx>
            <c:strRef>
              <c:f>TFP!$C$41</c:f>
              <c:strCache>
                <c:ptCount val="1"/>
                <c:pt idx="0">
                  <c:v>2007-2013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7"/>
            <c:invertIfNegative val="0"/>
            <c:bubble3D val="0"/>
          </c:dPt>
          <c:cat>
            <c:strRef>
              <c:f>TFP!$A$42:$A$48</c:f>
              <c:strCache>
                <c:ptCount val="7"/>
                <c:pt idx="0">
                  <c:v>US</c:v>
                </c:pt>
                <c:pt idx="1">
                  <c:v>Japan</c:v>
                </c:pt>
                <c:pt idx="2">
                  <c:v>South Korea</c:v>
                </c:pt>
                <c:pt idx="3">
                  <c:v>EU</c:v>
                </c:pt>
                <c:pt idx="4">
                  <c:v>EU North</c:v>
                </c:pt>
                <c:pt idx="5">
                  <c:v>EU South</c:v>
                </c:pt>
                <c:pt idx="6">
                  <c:v>EU East</c:v>
                </c:pt>
              </c:strCache>
            </c:strRef>
          </c:cat>
          <c:val>
            <c:numRef>
              <c:f>TFP!$C$42:$C$48</c:f>
              <c:numCache>
                <c:formatCode>General</c:formatCode>
                <c:ptCount val="7"/>
                <c:pt idx="0">
                  <c:v>0.2733512795742854</c:v>
                </c:pt>
                <c:pt idx="1">
                  <c:v>0.12410325673883893</c:v>
                </c:pt>
                <c:pt idx="2">
                  <c:v>1.4793699288190965</c:v>
                </c:pt>
                <c:pt idx="3">
                  <c:v>-0.66834806869154884</c:v>
                </c:pt>
                <c:pt idx="4">
                  <c:v>-0.64607659739362999</c:v>
                </c:pt>
                <c:pt idx="5">
                  <c:v>-0.84723344405820411</c:v>
                </c:pt>
                <c:pt idx="6">
                  <c:v>-0.37094578360478137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27200"/>
        <c:axId val="133869952"/>
      </c:barChart>
      <c:catAx>
        <c:axId val="133827200"/>
        <c:scaling>
          <c:orientation val="minMax"/>
        </c:scaling>
        <c:delete val="0"/>
        <c:axPos val="b"/>
        <c:majorTickMark val="out"/>
        <c:minorTickMark val="none"/>
        <c:tickLblPos val="low"/>
        <c:crossAx val="133869952"/>
        <c:crosses val="autoZero"/>
        <c:auto val="1"/>
        <c:lblAlgn val="ctr"/>
        <c:lblOffset val="100"/>
        <c:noMultiLvlLbl val="0"/>
      </c:catAx>
      <c:valAx>
        <c:axId val="13386995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133827200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59615252473002922"/>
          <c:y val="6.3171546975131374E-2"/>
          <c:w val="0.26897050277474438"/>
          <c:h val="0.272903716261672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37134842238651"/>
          <c:y val="3.6177293432042908E-2"/>
          <c:w val="0.82648328824973971"/>
          <c:h val="0.86984859341324394"/>
        </c:manualLayout>
      </c:layout>
      <c:lineChart>
        <c:grouping val="standard"/>
        <c:varyColors val="0"/>
        <c:ser>
          <c:idx val="2"/>
          <c:order val="0"/>
          <c:tx>
            <c:v>EU</c:v>
          </c:tx>
          <c:spPr>
            <a:ln w="38100">
              <a:solidFill>
                <a:srgbClr val="75151E"/>
              </a:solidFill>
            </a:ln>
          </c:spPr>
          <c:marker>
            <c:symbol val="none"/>
          </c:marker>
          <c:cat>
            <c:strRef>
              <c:f>'[2]WEO GDP pc'!$B$2:$Y$2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strCache>
            </c:strRef>
          </c:cat>
          <c:val>
            <c:numRef>
              <c:f>'Real GDP pc PPP'!$B$18:$Y$18</c:f>
              <c:numCache>
                <c:formatCode>General</c:formatCode>
                <c:ptCount val="24"/>
                <c:pt idx="0">
                  <c:v>24004.516757260473</c:v>
                </c:pt>
                <c:pt idx="1">
                  <c:v>24137.04210055574</c:v>
                </c:pt>
                <c:pt idx="2">
                  <c:v>24014.83543156835</c:v>
                </c:pt>
                <c:pt idx="3">
                  <c:v>23736.755018379896</c:v>
                </c:pt>
                <c:pt idx="4">
                  <c:v>24402.926406043607</c:v>
                </c:pt>
                <c:pt idx="5">
                  <c:v>24945.187824786732</c:v>
                </c:pt>
                <c:pt idx="6">
                  <c:v>25427.488777452858</c:v>
                </c:pt>
                <c:pt idx="7">
                  <c:v>26124.480092538732</c:v>
                </c:pt>
                <c:pt idx="8">
                  <c:v>26845.59808439478</c:v>
                </c:pt>
                <c:pt idx="9">
                  <c:v>27450.073002492776</c:v>
                </c:pt>
                <c:pt idx="10">
                  <c:v>28501.792478393145</c:v>
                </c:pt>
                <c:pt idx="11">
                  <c:v>29039.382708714122</c:v>
                </c:pt>
                <c:pt idx="12">
                  <c:v>29343.374069722919</c:v>
                </c:pt>
                <c:pt idx="13">
                  <c:v>29752.040860284706</c:v>
                </c:pt>
                <c:pt idx="14">
                  <c:v>30427.867647782681</c:v>
                </c:pt>
                <c:pt idx="15">
                  <c:v>30928.60116735239</c:v>
                </c:pt>
                <c:pt idx="16">
                  <c:v>31919.288921121013</c:v>
                </c:pt>
                <c:pt idx="17">
                  <c:v>32870.420166109849</c:v>
                </c:pt>
                <c:pt idx="18">
                  <c:v>32910.811870361074</c:v>
                </c:pt>
                <c:pt idx="19">
                  <c:v>31338.026595969757</c:v>
                </c:pt>
                <c:pt idx="20">
                  <c:v>31862.220445673705</c:v>
                </c:pt>
                <c:pt idx="21">
                  <c:v>32356.590607826311</c:v>
                </c:pt>
                <c:pt idx="22">
                  <c:v>32184.92682119201</c:v>
                </c:pt>
                <c:pt idx="23">
                  <c:v>32151.657432068256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'Real GDP pc PPP'!$A$16</c:f>
              <c:strCache>
                <c:ptCount val="1"/>
                <c:pt idx="0">
                  <c:v>Japan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'[2]WEO GDP pc'!$B$2:$Y$2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strCache>
            </c:strRef>
          </c:cat>
          <c:val>
            <c:numRef>
              <c:f>'Real GDP pc PPP'!$B$16:$Y$16</c:f>
              <c:numCache>
                <c:formatCode>General</c:formatCode>
                <c:ptCount val="24"/>
                <c:pt idx="0">
                  <c:v>30730.241247499307</c:v>
                </c:pt>
                <c:pt idx="1">
                  <c:v>31634.347798568135</c:v>
                </c:pt>
                <c:pt idx="2">
                  <c:v>31771.651362286473</c:v>
                </c:pt>
                <c:pt idx="3">
                  <c:v>31722.291097197958</c:v>
                </c:pt>
                <c:pt idx="4">
                  <c:v>31908.407261047811</c:v>
                </c:pt>
                <c:pt idx="5">
                  <c:v>32446.956214853821</c:v>
                </c:pt>
                <c:pt idx="6">
                  <c:v>33215.740528423201</c:v>
                </c:pt>
                <c:pt idx="7">
                  <c:v>33666.854863539629</c:v>
                </c:pt>
                <c:pt idx="8">
                  <c:v>32911.874041942086</c:v>
                </c:pt>
                <c:pt idx="9">
                  <c:v>32783.99478951878</c:v>
                </c:pt>
                <c:pt idx="10">
                  <c:v>33461.972959769897</c:v>
                </c:pt>
                <c:pt idx="11">
                  <c:v>33490.918444969124</c:v>
                </c:pt>
                <c:pt idx="12">
                  <c:v>33521.306105835181</c:v>
                </c:pt>
                <c:pt idx="13">
                  <c:v>34034.436477291143</c:v>
                </c:pt>
                <c:pt idx="14">
                  <c:v>34691.008451504982</c:v>
                </c:pt>
                <c:pt idx="15">
                  <c:v>35271.308116825276</c:v>
                </c:pt>
                <c:pt idx="16">
                  <c:v>35847.105881641575</c:v>
                </c:pt>
                <c:pt idx="17">
                  <c:v>36595.044079769476</c:v>
                </c:pt>
                <c:pt idx="18">
                  <c:v>36190.843340393389</c:v>
                </c:pt>
                <c:pt idx="19">
                  <c:v>34194.155166798548</c:v>
                </c:pt>
                <c:pt idx="20">
                  <c:v>35785.960150054176</c:v>
                </c:pt>
                <c:pt idx="21">
                  <c:v>35666.255560097568</c:v>
                </c:pt>
                <c:pt idx="22">
                  <c:v>36263.204317276512</c:v>
                </c:pt>
                <c:pt idx="23">
                  <c:v>36899.354900408725</c:v>
                </c:pt>
              </c:numCache>
            </c:numRef>
          </c:val>
          <c:smooth val="0"/>
        </c:ser>
        <c:ser>
          <c:idx val="0"/>
          <c:order val="2"/>
          <c:tx>
            <c:v>US</c:v>
          </c:tx>
          <c:marker>
            <c:symbol val="none"/>
          </c:marker>
          <c:cat>
            <c:strRef>
              <c:f>'[2]WEO GDP pc'!$B$2:$Y$2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strCache>
            </c:strRef>
          </c:cat>
          <c:val>
            <c:numRef>
              <c:f>'Real GDP pc PPP'!$B$17:$Y$17</c:f>
              <c:numCache>
                <c:formatCode>General</c:formatCode>
                <c:ptCount val="24"/>
                <c:pt idx="0">
                  <c:v>38131.869473801016</c:v>
                </c:pt>
                <c:pt idx="1">
                  <c:v>37601.029979245191</c:v>
                </c:pt>
                <c:pt idx="2">
                  <c:v>38424.489343441186</c:v>
                </c:pt>
                <c:pt idx="3">
                  <c:v>38967.949190147294</c:v>
                </c:pt>
                <c:pt idx="4">
                  <c:v>40051.678053927084</c:v>
                </c:pt>
                <c:pt idx="5">
                  <c:v>40656.715717830084</c:v>
                </c:pt>
                <c:pt idx="6">
                  <c:v>41711.095398385216</c:v>
                </c:pt>
                <c:pt idx="7">
                  <c:v>43065.039756477978</c:v>
                </c:pt>
                <c:pt idx="8">
                  <c:v>44460.035421287772</c:v>
                </c:pt>
                <c:pt idx="9">
                  <c:v>46084.812654516048</c:v>
                </c:pt>
                <c:pt idx="10">
                  <c:v>47443.141243974329</c:v>
                </c:pt>
                <c:pt idx="11">
                  <c:v>47403.168752899226</c:v>
                </c:pt>
                <c:pt idx="12">
                  <c:v>47775.511326999687</c:v>
                </c:pt>
                <c:pt idx="13">
                  <c:v>48650.39876963439</c:v>
                </c:pt>
                <c:pt idx="14">
                  <c:v>50041.043741930276</c:v>
                </c:pt>
                <c:pt idx="15">
                  <c:v>51241.781393166748</c:v>
                </c:pt>
                <c:pt idx="16">
                  <c:v>52112.855725701942</c:v>
                </c:pt>
                <c:pt idx="17">
                  <c:v>52523.220470141096</c:v>
                </c:pt>
                <c:pt idx="18">
                  <c:v>51886.838964323826</c:v>
                </c:pt>
                <c:pt idx="19">
                  <c:v>49997.176311081341</c:v>
                </c:pt>
                <c:pt idx="20">
                  <c:v>50860.088589588544</c:v>
                </c:pt>
                <c:pt idx="21">
                  <c:v>51432.955403572596</c:v>
                </c:pt>
                <c:pt idx="22">
                  <c:v>52490.147594773516</c:v>
                </c:pt>
                <c:pt idx="23">
                  <c:v>53101.012256122136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603264"/>
        <c:axId val="86604800"/>
      </c:lineChart>
      <c:catAx>
        <c:axId val="86603264"/>
        <c:scaling>
          <c:orientation val="minMax"/>
        </c:scaling>
        <c:delete val="0"/>
        <c:axPos val="b"/>
        <c:majorTickMark val="out"/>
        <c:minorTickMark val="none"/>
        <c:tickLblPos val="nextTo"/>
        <c:crossAx val="86604800"/>
        <c:crosses val="autoZero"/>
        <c:auto val="1"/>
        <c:lblAlgn val="ctr"/>
        <c:lblOffset val="100"/>
        <c:tickLblSkip val="5"/>
        <c:noMultiLvlLbl val="0"/>
      </c:catAx>
      <c:valAx>
        <c:axId val="86604800"/>
        <c:scaling>
          <c:orientation val="minMax"/>
          <c:max val="55000"/>
          <c:min val="2000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#,##0" sourceLinked="0"/>
        <c:majorTickMark val="out"/>
        <c:minorTickMark val="none"/>
        <c:tickLblPos val="nextTo"/>
        <c:crossAx val="86603264"/>
        <c:crosses val="autoZero"/>
        <c:crossBetween val="between"/>
        <c:majorUnit val="10000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50231640928785692"/>
          <c:y val="0.75785487067670065"/>
          <c:w val="0.44804836499648187"/>
          <c:h val="0.1135633776540552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AMECO!$G$33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6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AMECO!$F$34:$F$40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AMECO!$G$34:$G$40</c:f>
              <c:numCache>
                <c:formatCode>General</c:formatCode>
                <c:ptCount val="7"/>
                <c:pt idx="0">
                  <c:v>1.9170388128325333</c:v>
                </c:pt>
                <c:pt idx="1">
                  <c:v>1.5148329441315993</c:v>
                </c:pt>
                <c:pt idx="2">
                  <c:v>0.98333130627256904</c:v>
                </c:pt>
                <c:pt idx="3">
                  <c:v>1.1411901943743723</c:v>
                </c:pt>
                <c:pt idx="4">
                  <c:v>1.3591752854234287</c:v>
                </c:pt>
                <c:pt idx="5">
                  <c:v>1.7191991466148853</c:v>
                </c:pt>
                <c:pt idx="6">
                  <c:v>1.9305360915992271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AMECO!$H$33</c:f>
              <c:strCache>
                <c:ptCount val="1"/>
                <c:pt idx="0">
                  <c:v>EU</c:v>
                </c:pt>
              </c:strCache>
            </c:strRef>
          </c:tx>
          <c:spPr>
            <a:ln w="38100">
              <a:solidFill>
                <a:srgbClr val="75151E"/>
              </a:solidFill>
            </a:ln>
          </c:spPr>
          <c:marker>
            <c:symbol val="none"/>
          </c:marker>
          <c:dLbls>
            <c:dLbl>
              <c:idx val="6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rgbClr val="75151E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75151E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AMECO!$F$34:$F$40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AMECO!$H$34:$H$40</c:f>
              <c:numCache>
                <c:formatCode>General</c:formatCode>
                <c:ptCount val="7"/>
                <c:pt idx="0">
                  <c:v>1.943831600803873</c:v>
                </c:pt>
                <c:pt idx="1">
                  <c:v>1.5337648502249901</c:v>
                </c:pt>
                <c:pt idx="2">
                  <c:v>0.70486687833687767</c:v>
                </c:pt>
                <c:pt idx="3">
                  <c:v>0.7829679716554232</c:v>
                </c:pt>
                <c:pt idx="4">
                  <c:v>0.84137171229921648</c:v>
                </c:pt>
                <c:pt idx="5">
                  <c:v>0.5882548053909441</c:v>
                </c:pt>
                <c:pt idx="6">
                  <c:v>0.66606904041426407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330688"/>
        <c:axId val="141344768"/>
      </c:lineChart>
      <c:catAx>
        <c:axId val="14133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344768"/>
        <c:crosses val="autoZero"/>
        <c:auto val="1"/>
        <c:lblAlgn val="ctr"/>
        <c:lblOffset val="100"/>
        <c:noMultiLvlLbl val="0"/>
      </c:catAx>
      <c:valAx>
        <c:axId val="141344768"/>
        <c:scaling>
          <c:orientation val="minMax"/>
          <c:max val="2"/>
          <c:min val="0"/>
        </c:scaling>
        <c:delete val="0"/>
        <c:axPos val="l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41330688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90130339546973"/>
          <c:y val="3.4700048262128684E-2"/>
          <c:w val="0.85941337624767711"/>
          <c:h val="0.86979583107609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TFP!$B$41</c:f>
              <c:strCache>
                <c:ptCount val="1"/>
                <c:pt idx="0">
                  <c:v>2000-2006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7"/>
            <c:invertIfNegative val="0"/>
            <c:bubble3D val="0"/>
          </c:dPt>
          <c:cat>
            <c:strRef>
              <c:f>TFP!$A$42:$A$48</c:f>
              <c:strCache>
                <c:ptCount val="7"/>
                <c:pt idx="0">
                  <c:v>US</c:v>
                </c:pt>
                <c:pt idx="1">
                  <c:v>Japan</c:v>
                </c:pt>
                <c:pt idx="2">
                  <c:v>South Korea</c:v>
                </c:pt>
                <c:pt idx="3">
                  <c:v>EU</c:v>
                </c:pt>
                <c:pt idx="4">
                  <c:v>EU North</c:v>
                </c:pt>
                <c:pt idx="5">
                  <c:v>EU South</c:v>
                </c:pt>
                <c:pt idx="6">
                  <c:v>EU East</c:v>
                </c:pt>
              </c:strCache>
            </c:strRef>
          </c:cat>
          <c:val>
            <c:numRef>
              <c:f>TFP!$B$42:$B$48</c:f>
              <c:numCache>
                <c:formatCode>General</c:formatCode>
                <c:ptCount val="7"/>
                <c:pt idx="0">
                  <c:v>0.59543403330670763</c:v>
                </c:pt>
                <c:pt idx="1">
                  <c:v>0.47903465661807143</c:v>
                </c:pt>
                <c:pt idx="2">
                  <c:v>1.6088644930283946</c:v>
                </c:pt>
                <c:pt idx="3">
                  <c:v>0.37243232664940784</c:v>
                </c:pt>
                <c:pt idx="4">
                  <c:v>0.58052220964082135</c:v>
                </c:pt>
                <c:pt idx="5">
                  <c:v>-0.5665778288137524</c:v>
                </c:pt>
                <c:pt idx="6">
                  <c:v>1.8052698430892633</c:v>
                </c:pt>
              </c:numCache>
            </c:numRef>
          </c:val>
        </c:ser>
        <c:ser>
          <c:idx val="1"/>
          <c:order val="1"/>
          <c:tx>
            <c:strRef>
              <c:f>TFP!$C$41</c:f>
              <c:strCache>
                <c:ptCount val="1"/>
                <c:pt idx="0">
                  <c:v>2007-2013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7"/>
            <c:invertIfNegative val="0"/>
            <c:bubble3D val="0"/>
          </c:dPt>
          <c:cat>
            <c:strRef>
              <c:f>TFP!$A$42:$A$48</c:f>
              <c:strCache>
                <c:ptCount val="7"/>
                <c:pt idx="0">
                  <c:v>US</c:v>
                </c:pt>
                <c:pt idx="1">
                  <c:v>Japan</c:v>
                </c:pt>
                <c:pt idx="2">
                  <c:v>South Korea</c:v>
                </c:pt>
                <c:pt idx="3">
                  <c:v>EU</c:v>
                </c:pt>
                <c:pt idx="4">
                  <c:v>EU North</c:v>
                </c:pt>
                <c:pt idx="5">
                  <c:v>EU South</c:v>
                </c:pt>
                <c:pt idx="6">
                  <c:v>EU East</c:v>
                </c:pt>
              </c:strCache>
            </c:strRef>
          </c:cat>
          <c:val>
            <c:numRef>
              <c:f>TFP!$C$42:$C$48</c:f>
              <c:numCache>
                <c:formatCode>General</c:formatCode>
                <c:ptCount val="7"/>
                <c:pt idx="0">
                  <c:v>0.2733512795742854</c:v>
                </c:pt>
                <c:pt idx="1">
                  <c:v>0.12410325673883893</c:v>
                </c:pt>
                <c:pt idx="2">
                  <c:v>1.4793699288190965</c:v>
                </c:pt>
                <c:pt idx="3">
                  <c:v>-0.66834806869154884</c:v>
                </c:pt>
                <c:pt idx="4">
                  <c:v>-0.64607659739362999</c:v>
                </c:pt>
                <c:pt idx="5">
                  <c:v>-0.84723344405820411</c:v>
                </c:pt>
                <c:pt idx="6">
                  <c:v>-0.37094578360478137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633792"/>
        <c:axId val="141647872"/>
      </c:barChart>
      <c:catAx>
        <c:axId val="141633792"/>
        <c:scaling>
          <c:orientation val="minMax"/>
        </c:scaling>
        <c:delete val="0"/>
        <c:axPos val="b"/>
        <c:majorTickMark val="out"/>
        <c:minorTickMark val="none"/>
        <c:tickLblPos val="low"/>
        <c:crossAx val="141647872"/>
        <c:crosses val="autoZero"/>
        <c:auto val="1"/>
        <c:lblAlgn val="ctr"/>
        <c:lblOffset val="100"/>
        <c:noMultiLvlLbl val="0"/>
      </c:catAx>
      <c:valAx>
        <c:axId val="14164787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141633792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59615252473002922"/>
          <c:y val="6.3171546975131374E-2"/>
          <c:w val="0.26897050277474438"/>
          <c:h val="0.272903716261672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81865-E15C-4A4D-983C-81432952C8C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28D336-B0DF-4B46-899C-D47B68A955E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latin typeface="+mj-lt"/>
              <a:cs typeface="Calibri" panose="020F0502020204030204" pitchFamily="34" charset="0"/>
            </a:rPr>
            <a:t>Additionality – our value added</a:t>
          </a:r>
          <a:endParaRPr lang="en-US" dirty="0"/>
        </a:p>
      </dgm:t>
    </dgm:pt>
    <dgm:pt modelId="{50AC5F75-2885-4DD4-BE96-EA2ED68E25AA}" type="parTrans" cxnId="{FDA7EDDA-3691-4D1A-9810-5CDE9529F97D}">
      <dgm:prSet/>
      <dgm:spPr/>
      <dgm:t>
        <a:bodyPr/>
        <a:lstStyle/>
        <a:p>
          <a:endParaRPr lang="en-US"/>
        </a:p>
      </dgm:t>
    </dgm:pt>
    <dgm:pt modelId="{3ACDF32A-9F1B-4B14-B6B8-6AFBDAABA2A8}" type="sibTrans" cxnId="{FDA7EDDA-3691-4D1A-9810-5CDE9529F97D}">
      <dgm:prSet/>
      <dgm:spPr/>
      <dgm:t>
        <a:bodyPr/>
        <a:lstStyle/>
        <a:p>
          <a:endParaRPr lang="en-US"/>
        </a:p>
      </dgm:t>
    </dgm:pt>
    <dgm:pt modelId="{34F0FC5A-ED8A-4F06-ABA7-EB634DD350F5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  <a:latin typeface="+mj-lt"/>
            </a:rPr>
            <a:t>Address market failures or sub-optimal investment situations </a:t>
          </a:r>
          <a:endParaRPr lang="en-US" dirty="0">
            <a:solidFill>
              <a:schemeClr val="tx1"/>
            </a:solidFill>
          </a:endParaRPr>
        </a:p>
      </dgm:t>
    </dgm:pt>
    <dgm:pt modelId="{B65A7FBF-DEF6-4751-BCA0-C970DDF44D85}" type="parTrans" cxnId="{411D3181-7FEC-4773-9003-D1DA22D313E0}">
      <dgm:prSet/>
      <dgm:spPr/>
      <dgm:t>
        <a:bodyPr/>
        <a:lstStyle/>
        <a:p>
          <a:endParaRPr lang="en-US"/>
        </a:p>
      </dgm:t>
    </dgm:pt>
    <dgm:pt modelId="{1578CFA5-C3CB-4FCC-A928-39335C51695D}" type="sibTrans" cxnId="{411D3181-7FEC-4773-9003-D1DA22D313E0}">
      <dgm:prSet/>
      <dgm:spPr/>
      <dgm:t>
        <a:bodyPr/>
        <a:lstStyle/>
        <a:p>
          <a:endParaRPr lang="en-US"/>
        </a:p>
      </dgm:t>
    </dgm:pt>
    <dgm:pt modelId="{182D0AA5-54FA-4C84-B313-2DD9B4733D8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b="0" dirty="0" smtClean="0">
              <a:solidFill>
                <a:schemeClr val="tx1"/>
              </a:solidFill>
              <a:latin typeface="+mj-lt"/>
            </a:rPr>
            <a:t>Finance operations not possible to same extent without EFSI-backing</a:t>
          </a:r>
          <a:endParaRPr lang="en-US" dirty="0">
            <a:solidFill>
              <a:schemeClr val="tx1"/>
            </a:solidFill>
          </a:endParaRPr>
        </a:p>
      </dgm:t>
    </dgm:pt>
    <dgm:pt modelId="{A5E6627E-1238-45E3-840A-325F5E8EA80F}" type="parTrans" cxnId="{0ECF4E66-371D-421F-8330-0752438C160A}">
      <dgm:prSet/>
      <dgm:spPr/>
      <dgm:t>
        <a:bodyPr/>
        <a:lstStyle/>
        <a:p>
          <a:endParaRPr lang="en-US"/>
        </a:p>
      </dgm:t>
    </dgm:pt>
    <dgm:pt modelId="{40381274-308C-4E74-90C7-49AB8BB8BEDC}" type="sibTrans" cxnId="{0ECF4E66-371D-421F-8330-0752438C160A}">
      <dgm:prSet/>
      <dgm:spPr/>
      <dgm:t>
        <a:bodyPr/>
        <a:lstStyle/>
        <a:p>
          <a:endParaRPr lang="en-US"/>
        </a:p>
      </dgm:t>
    </dgm:pt>
    <dgm:pt modelId="{7FB97A2A-052E-4530-BB12-12E61B29D35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CH" b="0" dirty="0" err="1" smtClean="0">
              <a:solidFill>
                <a:schemeClr val="tx1"/>
              </a:solidFill>
              <a:latin typeface="+mj-lt"/>
            </a:rPr>
            <a:t>Absorb</a:t>
          </a:r>
          <a:r>
            <a:rPr lang="fr-CH" b="0" dirty="0" smtClean="0">
              <a:solidFill>
                <a:schemeClr val="tx1"/>
              </a:solidFill>
              <a:latin typeface="+mj-lt"/>
            </a:rPr>
            <a:t> part of the </a:t>
          </a:r>
          <a:r>
            <a:rPr lang="fr-CH" b="0" dirty="0" err="1" smtClean="0">
              <a:solidFill>
                <a:schemeClr val="tx1"/>
              </a:solidFill>
              <a:latin typeface="+mj-lt"/>
            </a:rPr>
            <a:t>risk</a:t>
          </a:r>
          <a:r>
            <a:rPr lang="fr-CH" b="0" dirty="0" smtClean="0">
              <a:solidFill>
                <a:schemeClr val="tx1"/>
              </a:solidFill>
              <a:latin typeface="+mj-lt"/>
            </a:rPr>
            <a:t> to trigger </a:t>
          </a:r>
          <a:r>
            <a:rPr lang="fr-CH" b="0" dirty="0" err="1" smtClean="0">
              <a:solidFill>
                <a:schemeClr val="tx1"/>
              </a:solidFill>
              <a:latin typeface="+mj-lt"/>
            </a:rPr>
            <a:t>additional</a:t>
          </a:r>
          <a:r>
            <a:rPr lang="fr-CH" b="0" dirty="0" smtClean="0">
              <a:solidFill>
                <a:schemeClr val="tx1"/>
              </a:solidFill>
              <a:latin typeface="+mj-lt"/>
            </a:rPr>
            <a:t> </a:t>
          </a:r>
          <a:r>
            <a:rPr lang="fr-CH" b="0" dirty="0" err="1" smtClean="0">
              <a:solidFill>
                <a:schemeClr val="tx1"/>
              </a:solidFill>
              <a:latin typeface="+mj-lt"/>
            </a:rPr>
            <a:t>investments</a:t>
          </a:r>
          <a:endParaRPr lang="en-US" dirty="0">
            <a:solidFill>
              <a:schemeClr val="tx1"/>
            </a:solidFill>
          </a:endParaRPr>
        </a:p>
      </dgm:t>
    </dgm:pt>
    <dgm:pt modelId="{2D321C65-7EF2-4F62-933F-543595449ED0}" type="parTrans" cxnId="{2337AE9A-1530-4E22-8F05-6D2536B55830}">
      <dgm:prSet/>
      <dgm:spPr/>
      <dgm:t>
        <a:bodyPr/>
        <a:lstStyle/>
        <a:p>
          <a:endParaRPr lang="en-US"/>
        </a:p>
      </dgm:t>
    </dgm:pt>
    <dgm:pt modelId="{31CB3C6D-9C48-476B-BEE4-C1557ED6BCD4}" type="sibTrans" cxnId="{2337AE9A-1530-4E22-8F05-6D2536B55830}">
      <dgm:prSet/>
      <dgm:spPr/>
      <dgm:t>
        <a:bodyPr/>
        <a:lstStyle/>
        <a:p>
          <a:endParaRPr lang="en-US"/>
        </a:p>
      </dgm:t>
    </dgm:pt>
    <dgm:pt modelId="{3B1CC37E-B4D0-41D8-9C85-CD1B87322A06}" type="pres">
      <dgm:prSet presAssocID="{82181865-E15C-4A4D-983C-81432952C8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B0A2F78-053A-4FF5-A0A2-0C5285569E26}" type="pres">
      <dgm:prSet presAssocID="{DC28D336-B0DF-4B46-899C-D47B68A955E6}" presName="roof" presStyleLbl="dkBgShp" presStyleIdx="0" presStyleCnt="2" custLinFactNeighborX="126" custLinFactNeighborY="-38492"/>
      <dgm:spPr/>
      <dgm:t>
        <a:bodyPr/>
        <a:lstStyle/>
        <a:p>
          <a:endParaRPr lang="en-US"/>
        </a:p>
      </dgm:t>
    </dgm:pt>
    <dgm:pt modelId="{B996B39F-A1CD-4B83-9BC2-17CB3371E408}" type="pres">
      <dgm:prSet presAssocID="{DC28D336-B0DF-4B46-899C-D47B68A955E6}" presName="pillars" presStyleCnt="0"/>
      <dgm:spPr/>
    </dgm:pt>
    <dgm:pt modelId="{C528C97E-E18B-4C90-95E5-02C03D6F925B}" type="pres">
      <dgm:prSet presAssocID="{DC28D336-B0DF-4B46-899C-D47B68A955E6}" presName="pillar1" presStyleLbl="node1" presStyleIdx="0" presStyleCnt="3" custLinFactNeighborX="497" custLinFactNeighborY="1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3E273-6E0B-4594-90B9-F4EAEE53846F}" type="pres">
      <dgm:prSet presAssocID="{182D0AA5-54FA-4C84-B313-2DD9B4733D8B}" presName="pillarX" presStyleLbl="node1" presStyleIdx="1" presStyleCnt="3" custScaleY="100532" custLinFactNeighborX="743" custLinFactNeighborY="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7E66F-AEDF-4606-B4F9-B71B1C34DF44}" type="pres">
      <dgm:prSet presAssocID="{7FB97A2A-052E-4530-BB12-12E61B29D35D}" presName="pillarX" presStyleLbl="node1" presStyleIdx="2" presStyleCnt="3" custLinFactNeighborX="882" custLinFactNeighborY="1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EAAF9-81AE-489A-B64A-9E4BA16FF700}" type="pres">
      <dgm:prSet presAssocID="{DC28D336-B0DF-4B46-899C-D47B68A955E6}" presName="base" presStyleLbl="dkBgShp" presStyleIdx="1" presStyleCnt="2" custFlipVert="1" custScaleY="31277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</dgm:ptLst>
  <dgm:cxnLst>
    <dgm:cxn modelId="{FDA7EDDA-3691-4D1A-9810-5CDE9529F97D}" srcId="{82181865-E15C-4A4D-983C-81432952C8CE}" destId="{DC28D336-B0DF-4B46-899C-D47B68A955E6}" srcOrd="0" destOrd="0" parTransId="{50AC5F75-2885-4DD4-BE96-EA2ED68E25AA}" sibTransId="{3ACDF32A-9F1B-4B14-B6B8-6AFBDAABA2A8}"/>
    <dgm:cxn modelId="{0ECF4E66-371D-421F-8330-0752438C160A}" srcId="{DC28D336-B0DF-4B46-899C-D47B68A955E6}" destId="{182D0AA5-54FA-4C84-B313-2DD9B4733D8B}" srcOrd="1" destOrd="0" parTransId="{A5E6627E-1238-45E3-840A-325F5E8EA80F}" sibTransId="{40381274-308C-4E74-90C7-49AB8BB8BEDC}"/>
    <dgm:cxn modelId="{C2E9E48D-396C-4F5E-AF6E-AC5E95F24F00}" type="presOf" srcId="{DC28D336-B0DF-4B46-899C-D47B68A955E6}" destId="{1B0A2F78-053A-4FF5-A0A2-0C5285569E26}" srcOrd="0" destOrd="0" presId="urn:microsoft.com/office/officeart/2005/8/layout/hList3"/>
    <dgm:cxn modelId="{C55C6360-EE4C-4D19-B84E-3C348A139B59}" type="presOf" srcId="{34F0FC5A-ED8A-4F06-ABA7-EB634DD350F5}" destId="{C528C97E-E18B-4C90-95E5-02C03D6F925B}" srcOrd="0" destOrd="0" presId="urn:microsoft.com/office/officeart/2005/8/layout/hList3"/>
    <dgm:cxn modelId="{4321BE87-3D71-4C9F-AFC1-5C620E1A2ABA}" type="presOf" srcId="{7FB97A2A-052E-4530-BB12-12E61B29D35D}" destId="{C457E66F-AEDF-4606-B4F9-B71B1C34DF44}" srcOrd="0" destOrd="0" presId="urn:microsoft.com/office/officeart/2005/8/layout/hList3"/>
    <dgm:cxn modelId="{D631701F-C62B-4AD4-870A-640C0CBDCB8A}" type="presOf" srcId="{182D0AA5-54FA-4C84-B313-2DD9B4733D8B}" destId="{FC63E273-6E0B-4594-90B9-F4EAEE53846F}" srcOrd="0" destOrd="0" presId="urn:microsoft.com/office/officeart/2005/8/layout/hList3"/>
    <dgm:cxn modelId="{1B1C1320-464F-4B0B-BEFA-4017525F767A}" type="presOf" srcId="{82181865-E15C-4A4D-983C-81432952C8CE}" destId="{3B1CC37E-B4D0-41D8-9C85-CD1B87322A06}" srcOrd="0" destOrd="0" presId="urn:microsoft.com/office/officeart/2005/8/layout/hList3"/>
    <dgm:cxn modelId="{411D3181-7FEC-4773-9003-D1DA22D313E0}" srcId="{DC28D336-B0DF-4B46-899C-D47B68A955E6}" destId="{34F0FC5A-ED8A-4F06-ABA7-EB634DD350F5}" srcOrd="0" destOrd="0" parTransId="{B65A7FBF-DEF6-4751-BCA0-C970DDF44D85}" sibTransId="{1578CFA5-C3CB-4FCC-A928-39335C51695D}"/>
    <dgm:cxn modelId="{2337AE9A-1530-4E22-8F05-6D2536B55830}" srcId="{DC28D336-B0DF-4B46-899C-D47B68A955E6}" destId="{7FB97A2A-052E-4530-BB12-12E61B29D35D}" srcOrd="2" destOrd="0" parTransId="{2D321C65-7EF2-4F62-933F-543595449ED0}" sibTransId="{31CB3C6D-9C48-476B-BEE4-C1557ED6BCD4}"/>
    <dgm:cxn modelId="{F371D50D-4504-45AC-9461-1C43D467D36F}" type="presParOf" srcId="{3B1CC37E-B4D0-41D8-9C85-CD1B87322A06}" destId="{1B0A2F78-053A-4FF5-A0A2-0C5285569E26}" srcOrd="0" destOrd="0" presId="urn:microsoft.com/office/officeart/2005/8/layout/hList3"/>
    <dgm:cxn modelId="{206B8B2B-C6F9-45E3-9A48-C14913BDBC0C}" type="presParOf" srcId="{3B1CC37E-B4D0-41D8-9C85-CD1B87322A06}" destId="{B996B39F-A1CD-4B83-9BC2-17CB3371E408}" srcOrd="1" destOrd="0" presId="urn:microsoft.com/office/officeart/2005/8/layout/hList3"/>
    <dgm:cxn modelId="{4473807A-A2CE-4A60-AC8C-FA1EEFA7657A}" type="presParOf" srcId="{B996B39F-A1CD-4B83-9BC2-17CB3371E408}" destId="{C528C97E-E18B-4C90-95E5-02C03D6F925B}" srcOrd="0" destOrd="0" presId="urn:microsoft.com/office/officeart/2005/8/layout/hList3"/>
    <dgm:cxn modelId="{219D127D-2BD7-4FE2-8430-EC198D88F113}" type="presParOf" srcId="{B996B39F-A1CD-4B83-9BC2-17CB3371E408}" destId="{FC63E273-6E0B-4594-90B9-F4EAEE53846F}" srcOrd="1" destOrd="0" presId="urn:microsoft.com/office/officeart/2005/8/layout/hList3"/>
    <dgm:cxn modelId="{F7CB2EE4-ADE3-4EC0-975F-003C56D837DB}" type="presParOf" srcId="{B996B39F-A1CD-4B83-9BC2-17CB3371E408}" destId="{C457E66F-AEDF-4606-B4F9-B71B1C34DF44}" srcOrd="2" destOrd="0" presId="urn:microsoft.com/office/officeart/2005/8/layout/hList3"/>
    <dgm:cxn modelId="{C307180D-E3C1-46B0-BF82-951264631BF9}" type="presParOf" srcId="{3B1CC37E-B4D0-41D8-9C85-CD1B87322A06}" destId="{632EAAF9-81AE-489A-B64A-9E4BA16FF70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2A6693-17E8-4C8B-8DCE-AC4C26704C4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5F284-F777-4C17-964C-5FEB0AFCEF8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E6745A9F-E6C2-4DCC-A1ED-546E87434180}" type="parTrans" cxnId="{BDBB2BFA-0EAC-48BB-AFA6-3D6AA18D59AE}">
      <dgm:prSet/>
      <dgm:spPr/>
      <dgm:t>
        <a:bodyPr/>
        <a:lstStyle/>
        <a:p>
          <a:endParaRPr lang="en-US"/>
        </a:p>
      </dgm:t>
    </dgm:pt>
    <dgm:pt modelId="{7D7156D8-EEA6-46CD-93F1-FD883CC0C15A}" type="sibTrans" cxnId="{BDBB2BFA-0EAC-48BB-AFA6-3D6AA18D59AE}">
      <dgm:prSet/>
      <dgm:spPr/>
      <dgm:t>
        <a:bodyPr/>
        <a:lstStyle/>
        <a:p>
          <a:endParaRPr lang="en-US"/>
        </a:p>
      </dgm:t>
    </dgm:pt>
    <dgm:pt modelId="{B87304FF-6750-4004-9D19-2D675DBD0CAC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CH" dirty="0" err="1" smtClean="0">
              <a:solidFill>
                <a:schemeClr val="tx1"/>
              </a:solidFill>
              <a:latin typeface="+mj-lt"/>
            </a:rPr>
            <a:t>Attracting</a:t>
          </a:r>
          <a:r>
            <a:rPr lang="fr-CH" dirty="0" smtClean="0">
              <a:solidFill>
                <a:schemeClr val="tx1"/>
              </a:solidFill>
              <a:latin typeface="+mj-lt"/>
            </a:rPr>
            <a:t> </a:t>
          </a:r>
          <a:r>
            <a:rPr lang="fr-CH" dirty="0" err="1" smtClean="0">
              <a:solidFill>
                <a:schemeClr val="tx1"/>
              </a:solidFill>
              <a:latin typeface="+mj-lt"/>
            </a:rPr>
            <a:t>other</a:t>
          </a:r>
          <a:r>
            <a:rPr lang="fr-CH" dirty="0" smtClean="0">
              <a:solidFill>
                <a:schemeClr val="tx1"/>
              </a:solidFill>
              <a:latin typeface="+mj-lt"/>
            </a:rPr>
            <a:t> sources of finance</a:t>
          </a:r>
          <a:endParaRPr lang="en-US" dirty="0">
            <a:solidFill>
              <a:schemeClr val="tx1"/>
            </a:solidFill>
          </a:endParaRPr>
        </a:p>
      </dgm:t>
    </dgm:pt>
    <dgm:pt modelId="{21EF012A-DBF6-4E8E-9217-43E1446AF7F4}" type="parTrans" cxnId="{B0638F8F-EE21-404C-AB24-99F735F163CF}">
      <dgm:prSet/>
      <dgm:spPr/>
      <dgm:t>
        <a:bodyPr/>
        <a:lstStyle/>
        <a:p>
          <a:endParaRPr lang="en-US"/>
        </a:p>
      </dgm:t>
    </dgm:pt>
    <dgm:pt modelId="{ECFCC4E8-D69A-433F-B6C5-C65837FA0CF1}" type="sibTrans" cxnId="{B0638F8F-EE21-404C-AB24-99F735F163CF}">
      <dgm:prSet/>
      <dgm:spPr/>
      <dgm:t>
        <a:bodyPr/>
        <a:lstStyle/>
        <a:p>
          <a:endParaRPr lang="en-US"/>
        </a:p>
      </dgm:t>
    </dgm:pt>
    <dgm:pt modelId="{0E8B7CD0-CD6A-4D22-B8FC-C631CAAFA4F1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CH" dirty="0" err="1" smtClean="0">
              <a:solidFill>
                <a:schemeClr val="tx1"/>
              </a:solidFill>
              <a:latin typeface="+mj-lt"/>
            </a:rPr>
            <a:t>M</a:t>
          </a:r>
          <a:r>
            <a:rPr lang="fr-CH" b="0" dirty="0" err="1" smtClean="0">
              <a:solidFill>
                <a:schemeClr val="tx1"/>
              </a:solidFill>
              <a:latin typeface="+mj-lt"/>
            </a:rPr>
            <a:t>aximising</a:t>
          </a:r>
          <a:r>
            <a:rPr lang="fr-CH" b="0" dirty="0" smtClean="0">
              <a:solidFill>
                <a:schemeClr val="tx1"/>
              </a:solidFill>
              <a:latin typeface="+mj-lt"/>
            </a:rPr>
            <a:t> </a:t>
          </a:r>
          <a:r>
            <a:rPr lang="fr-CH" b="0" dirty="0" err="1" smtClean="0">
              <a:solidFill>
                <a:schemeClr val="tx1"/>
              </a:solidFill>
              <a:latin typeface="+mj-lt"/>
            </a:rPr>
            <a:t>growth</a:t>
          </a:r>
          <a:endParaRPr lang="en-US" dirty="0">
            <a:solidFill>
              <a:schemeClr val="tx1"/>
            </a:solidFill>
          </a:endParaRPr>
        </a:p>
      </dgm:t>
    </dgm:pt>
    <dgm:pt modelId="{67910431-C4CF-4E6B-884A-35B8E17FA793}" type="parTrans" cxnId="{DCBF2ED5-EA34-4347-8516-DA315BFD188E}">
      <dgm:prSet/>
      <dgm:spPr/>
      <dgm:t>
        <a:bodyPr/>
        <a:lstStyle/>
        <a:p>
          <a:endParaRPr lang="en-US"/>
        </a:p>
      </dgm:t>
    </dgm:pt>
    <dgm:pt modelId="{757E201A-9D23-4C6A-96B1-30F92A4835E5}" type="sibTrans" cxnId="{DCBF2ED5-EA34-4347-8516-DA315BFD188E}">
      <dgm:prSet/>
      <dgm:spPr/>
      <dgm:t>
        <a:bodyPr/>
        <a:lstStyle/>
        <a:p>
          <a:endParaRPr lang="en-US"/>
        </a:p>
      </dgm:t>
    </dgm:pt>
    <dgm:pt modelId="{6648E689-476A-446F-9CF4-1FBE547CA82A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CH" dirty="0" err="1" smtClean="0">
              <a:solidFill>
                <a:schemeClr val="tx1"/>
              </a:solidFill>
              <a:latin typeface="+mj-lt"/>
            </a:rPr>
            <a:t>Supporting</a:t>
          </a:r>
          <a:r>
            <a:rPr lang="fr-CH" dirty="0" smtClean="0">
              <a:solidFill>
                <a:schemeClr val="tx1"/>
              </a:solidFill>
              <a:latin typeface="+mj-lt"/>
            </a:rPr>
            <a:t> </a:t>
          </a:r>
          <a:r>
            <a:rPr lang="fr-CH" dirty="0" err="1" smtClean="0">
              <a:solidFill>
                <a:schemeClr val="tx1"/>
              </a:solidFill>
              <a:latin typeface="+mj-lt"/>
            </a:rPr>
            <a:t>employment</a:t>
          </a:r>
          <a:r>
            <a:rPr lang="fr-CH" dirty="0" smtClean="0">
              <a:solidFill>
                <a:schemeClr val="tx1"/>
              </a:solidFill>
              <a:latin typeface="+mj-lt"/>
            </a:rPr>
            <a:t> </a:t>
          </a:r>
          <a:r>
            <a:rPr lang="fr-CH" dirty="0" err="1" smtClean="0">
              <a:solidFill>
                <a:schemeClr val="tx1"/>
              </a:solidFill>
              <a:latin typeface="+mj-lt"/>
            </a:rPr>
            <a:t>creation</a:t>
          </a:r>
          <a:r>
            <a:rPr lang="fr-CH" dirty="0" smtClean="0">
              <a:solidFill>
                <a:schemeClr val="tx1"/>
              </a:solidFill>
              <a:latin typeface="+mj-lt"/>
            </a:rPr>
            <a:t> and </a:t>
          </a:r>
          <a:r>
            <a:rPr lang="fr-CH" dirty="0" err="1" smtClean="0">
              <a:solidFill>
                <a:schemeClr val="tx1"/>
              </a:solidFill>
              <a:latin typeface="+mj-lt"/>
            </a:rPr>
            <a:t>retention</a:t>
          </a:r>
          <a:endParaRPr lang="en-US" dirty="0">
            <a:solidFill>
              <a:schemeClr val="tx1"/>
            </a:solidFill>
          </a:endParaRPr>
        </a:p>
      </dgm:t>
    </dgm:pt>
    <dgm:pt modelId="{62155C26-EE0F-4C40-92B7-8CF3863192C2}" type="parTrans" cxnId="{4FA079AB-D0E2-40AE-85E4-6AE6FA7ACF4A}">
      <dgm:prSet/>
      <dgm:spPr/>
      <dgm:t>
        <a:bodyPr/>
        <a:lstStyle/>
        <a:p>
          <a:endParaRPr lang="en-US"/>
        </a:p>
      </dgm:t>
    </dgm:pt>
    <dgm:pt modelId="{C05FBEB1-811C-4B31-AAF8-31196FB598C8}" type="sibTrans" cxnId="{4FA079AB-D0E2-40AE-85E4-6AE6FA7ACF4A}">
      <dgm:prSet/>
      <dgm:spPr/>
      <dgm:t>
        <a:bodyPr/>
        <a:lstStyle/>
        <a:p>
          <a:endParaRPr lang="en-US"/>
        </a:p>
      </dgm:t>
    </dgm:pt>
    <dgm:pt modelId="{05320BC3-3F6E-45A0-9F5C-7434DB1DEC0B}" type="pres">
      <dgm:prSet presAssocID="{672A6693-17E8-4C8B-8DCE-AC4C26704C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60368D-BF5B-46B9-91B5-234ECC1EC3DB}" type="pres">
      <dgm:prSet presAssocID="{DDB5F284-F777-4C17-964C-5FEB0AFCEF8B}" presName="roof" presStyleLbl="dkBgShp" presStyleIdx="0" presStyleCnt="2" custLinFactNeighborY="5557"/>
      <dgm:spPr/>
      <dgm:t>
        <a:bodyPr/>
        <a:lstStyle/>
        <a:p>
          <a:endParaRPr lang="en-US"/>
        </a:p>
      </dgm:t>
    </dgm:pt>
    <dgm:pt modelId="{20937DC6-6F04-4F63-9AD7-0E1E64B78298}" type="pres">
      <dgm:prSet presAssocID="{DDB5F284-F777-4C17-964C-5FEB0AFCEF8B}" presName="pillars" presStyleCnt="0"/>
      <dgm:spPr/>
    </dgm:pt>
    <dgm:pt modelId="{99FD0D33-1623-4885-803B-A435AAAF292E}" type="pres">
      <dgm:prSet presAssocID="{DDB5F284-F777-4C17-964C-5FEB0AFCEF8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32D65-55F1-4BC3-901F-FEF46E48B077}" type="pres">
      <dgm:prSet presAssocID="{0E8B7CD0-CD6A-4D22-B8FC-C631CAAFA4F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F8977-E6B6-490D-BDFE-163C16D22218}" type="pres">
      <dgm:prSet presAssocID="{6648E689-476A-446F-9CF4-1FBE547CA82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12AC4-DEE2-4CC6-8D5E-73714D5E554C}" type="pres">
      <dgm:prSet presAssocID="{DDB5F284-F777-4C17-964C-5FEB0AFCEF8B}" presName="base" presStyleLbl="dkBgShp" presStyleIdx="1" presStyleCnt="2" custScaleY="56448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</dgm:ptLst>
  <dgm:cxnLst>
    <dgm:cxn modelId="{B0638F8F-EE21-404C-AB24-99F735F163CF}" srcId="{DDB5F284-F777-4C17-964C-5FEB0AFCEF8B}" destId="{B87304FF-6750-4004-9D19-2D675DBD0CAC}" srcOrd="0" destOrd="0" parTransId="{21EF012A-DBF6-4E8E-9217-43E1446AF7F4}" sibTransId="{ECFCC4E8-D69A-433F-B6C5-C65837FA0CF1}"/>
    <dgm:cxn modelId="{3310759B-86A4-47C2-8ACA-5B374413B1E3}" type="presOf" srcId="{DDB5F284-F777-4C17-964C-5FEB0AFCEF8B}" destId="{DC60368D-BF5B-46B9-91B5-234ECC1EC3DB}" srcOrd="0" destOrd="0" presId="urn:microsoft.com/office/officeart/2005/8/layout/hList3"/>
    <dgm:cxn modelId="{D72A86E3-0FC7-4A5A-BA16-3C3202D0D9E3}" type="presOf" srcId="{0E8B7CD0-CD6A-4D22-B8FC-C631CAAFA4F1}" destId="{EB232D65-55F1-4BC3-901F-FEF46E48B077}" srcOrd="0" destOrd="0" presId="urn:microsoft.com/office/officeart/2005/8/layout/hList3"/>
    <dgm:cxn modelId="{387F501D-B22A-44B9-B9FA-E0FD7050C99C}" type="presOf" srcId="{B87304FF-6750-4004-9D19-2D675DBD0CAC}" destId="{99FD0D33-1623-4885-803B-A435AAAF292E}" srcOrd="0" destOrd="0" presId="urn:microsoft.com/office/officeart/2005/8/layout/hList3"/>
    <dgm:cxn modelId="{0B0A88FA-9D63-4B2E-A9C6-FB6863012BD7}" type="presOf" srcId="{6648E689-476A-446F-9CF4-1FBE547CA82A}" destId="{F91F8977-E6B6-490D-BDFE-163C16D22218}" srcOrd="0" destOrd="0" presId="urn:microsoft.com/office/officeart/2005/8/layout/hList3"/>
    <dgm:cxn modelId="{4FA079AB-D0E2-40AE-85E4-6AE6FA7ACF4A}" srcId="{DDB5F284-F777-4C17-964C-5FEB0AFCEF8B}" destId="{6648E689-476A-446F-9CF4-1FBE547CA82A}" srcOrd="2" destOrd="0" parTransId="{62155C26-EE0F-4C40-92B7-8CF3863192C2}" sibTransId="{C05FBEB1-811C-4B31-AAF8-31196FB598C8}"/>
    <dgm:cxn modelId="{766B1C72-7DBC-465C-8C5A-A29136459F4F}" type="presOf" srcId="{672A6693-17E8-4C8B-8DCE-AC4C26704C44}" destId="{05320BC3-3F6E-45A0-9F5C-7434DB1DEC0B}" srcOrd="0" destOrd="0" presId="urn:microsoft.com/office/officeart/2005/8/layout/hList3"/>
    <dgm:cxn modelId="{BDBB2BFA-0EAC-48BB-AFA6-3D6AA18D59AE}" srcId="{672A6693-17E8-4C8B-8DCE-AC4C26704C44}" destId="{DDB5F284-F777-4C17-964C-5FEB0AFCEF8B}" srcOrd="0" destOrd="0" parTransId="{E6745A9F-E6C2-4DCC-A1ED-546E87434180}" sibTransId="{7D7156D8-EEA6-46CD-93F1-FD883CC0C15A}"/>
    <dgm:cxn modelId="{DCBF2ED5-EA34-4347-8516-DA315BFD188E}" srcId="{DDB5F284-F777-4C17-964C-5FEB0AFCEF8B}" destId="{0E8B7CD0-CD6A-4D22-B8FC-C631CAAFA4F1}" srcOrd="1" destOrd="0" parTransId="{67910431-C4CF-4E6B-884A-35B8E17FA793}" sibTransId="{757E201A-9D23-4C6A-96B1-30F92A4835E5}"/>
    <dgm:cxn modelId="{BF46D514-2988-4896-A9A3-4A10EFDABA46}" type="presParOf" srcId="{05320BC3-3F6E-45A0-9F5C-7434DB1DEC0B}" destId="{DC60368D-BF5B-46B9-91B5-234ECC1EC3DB}" srcOrd="0" destOrd="0" presId="urn:microsoft.com/office/officeart/2005/8/layout/hList3"/>
    <dgm:cxn modelId="{0DEBEA45-F5F5-48CA-BCF5-686669634E53}" type="presParOf" srcId="{05320BC3-3F6E-45A0-9F5C-7434DB1DEC0B}" destId="{20937DC6-6F04-4F63-9AD7-0E1E64B78298}" srcOrd="1" destOrd="0" presId="urn:microsoft.com/office/officeart/2005/8/layout/hList3"/>
    <dgm:cxn modelId="{23F2DD8F-A672-4CE5-9E87-4FE1C0F72257}" type="presParOf" srcId="{20937DC6-6F04-4F63-9AD7-0E1E64B78298}" destId="{99FD0D33-1623-4885-803B-A435AAAF292E}" srcOrd="0" destOrd="0" presId="urn:microsoft.com/office/officeart/2005/8/layout/hList3"/>
    <dgm:cxn modelId="{ECE184C4-2B39-4D17-89AC-7B8556811873}" type="presParOf" srcId="{20937DC6-6F04-4F63-9AD7-0E1E64B78298}" destId="{EB232D65-55F1-4BC3-901F-FEF46E48B077}" srcOrd="1" destOrd="0" presId="urn:microsoft.com/office/officeart/2005/8/layout/hList3"/>
    <dgm:cxn modelId="{21F35A09-7A7D-46F0-8A48-AEF083CC1142}" type="presParOf" srcId="{20937DC6-6F04-4F63-9AD7-0E1E64B78298}" destId="{F91F8977-E6B6-490D-BDFE-163C16D22218}" srcOrd="2" destOrd="0" presId="urn:microsoft.com/office/officeart/2005/8/layout/hList3"/>
    <dgm:cxn modelId="{8B9F4DC0-A1B3-4AC5-A8B9-286328394D72}" type="presParOf" srcId="{05320BC3-3F6E-45A0-9F5C-7434DB1DEC0B}" destId="{99012AC4-DEE2-4CC6-8D5E-73714D5E55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A2F78-053A-4FF5-A0A2-0C5285569E26}">
      <dsp:nvSpPr>
        <dsp:cNvPr id="0" name=""/>
        <dsp:cNvSpPr/>
      </dsp:nvSpPr>
      <dsp:spPr>
        <a:xfrm>
          <a:off x="0" y="0"/>
          <a:ext cx="8229599" cy="62646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+mj-lt"/>
              <a:cs typeface="Calibri" panose="020F0502020204030204" pitchFamily="34" charset="0"/>
            </a:rPr>
            <a:t>Additionality – our value added</a:t>
          </a:r>
          <a:endParaRPr lang="en-US" sz="3000" kern="1200" dirty="0"/>
        </a:p>
      </dsp:txBody>
      <dsp:txXfrm>
        <a:off x="0" y="0"/>
        <a:ext cx="8229599" cy="626469"/>
      </dsp:txXfrm>
    </dsp:sp>
    <dsp:sp modelId="{C528C97E-E18B-4C90-95E5-02C03D6F925B}">
      <dsp:nvSpPr>
        <dsp:cNvPr id="0" name=""/>
        <dsp:cNvSpPr/>
      </dsp:nvSpPr>
      <dsp:spPr>
        <a:xfrm>
          <a:off x="17638" y="673185"/>
          <a:ext cx="2740521" cy="131558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0" kern="1200" dirty="0" smtClean="0">
              <a:solidFill>
                <a:schemeClr val="tx1"/>
              </a:solidFill>
              <a:latin typeface="+mj-lt"/>
            </a:rPr>
            <a:t>Address market failures or sub-optimal investment situations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7638" y="673185"/>
        <a:ext cx="2740521" cy="1315586"/>
      </dsp:txXfrm>
    </dsp:sp>
    <dsp:sp modelId="{FC63E273-6E0B-4594-90B9-F4EAEE53846F}">
      <dsp:nvSpPr>
        <dsp:cNvPr id="0" name=""/>
        <dsp:cNvSpPr/>
      </dsp:nvSpPr>
      <dsp:spPr>
        <a:xfrm>
          <a:off x="2764901" y="669331"/>
          <a:ext cx="2740521" cy="132258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0" kern="1200" dirty="0" smtClean="0">
              <a:solidFill>
                <a:schemeClr val="tx1"/>
              </a:solidFill>
              <a:latin typeface="+mj-lt"/>
            </a:rPr>
            <a:t>Finance operations not possible to same extent without EFSI-backing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764901" y="669331"/>
        <a:ext cx="2740521" cy="1322585"/>
      </dsp:txXfrm>
    </dsp:sp>
    <dsp:sp modelId="{C457E66F-AEDF-4606-B4F9-B71B1C34DF44}">
      <dsp:nvSpPr>
        <dsp:cNvPr id="0" name=""/>
        <dsp:cNvSpPr/>
      </dsp:nvSpPr>
      <dsp:spPr>
        <a:xfrm>
          <a:off x="5489078" y="673185"/>
          <a:ext cx="2740521" cy="131558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100" b="0" kern="1200" dirty="0" err="1" smtClean="0">
              <a:solidFill>
                <a:schemeClr val="tx1"/>
              </a:solidFill>
              <a:latin typeface="+mj-lt"/>
            </a:rPr>
            <a:t>Absorb</a:t>
          </a:r>
          <a:r>
            <a:rPr lang="fr-CH" sz="2100" b="0" kern="1200" dirty="0" smtClean="0">
              <a:solidFill>
                <a:schemeClr val="tx1"/>
              </a:solidFill>
              <a:latin typeface="+mj-lt"/>
            </a:rPr>
            <a:t> part of the </a:t>
          </a:r>
          <a:r>
            <a:rPr lang="fr-CH" sz="2100" b="0" kern="1200" dirty="0" err="1" smtClean="0">
              <a:solidFill>
                <a:schemeClr val="tx1"/>
              </a:solidFill>
              <a:latin typeface="+mj-lt"/>
            </a:rPr>
            <a:t>risk</a:t>
          </a:r>
          <a:r>
            <a:rPr lang="fr-CH" sz="2100" b="0" kern="1200" dirty="0" smtClean="0">
              <a:solidFill>
                <a:schemeClr val="tx1"/>
              </a:solidFill>
              <a:latin typeface="+mj-lt"/>
            </a:rPr>
            <a:t> to trigger </a:t>
          </a:r>
          <a:r>
            <a:rPr lang="fr-CH" sz="2100" b="0" kern="1200" dirty="0" err="1" smtClean="0">
              <a:solidFill>
                <a:schemeClr val="tx1"/>
              </a:solidFill>
              <a:latin typeface="+mj-lt"/>
            </a:rPr>
            <a:t>additional</a:t>
          </a:r>
          <a:r>
            <a:rPr lang="fr-CH" sz="2100" b="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fr-CH" sz="2100" b="0" kern="1200" dirty="0" err="1" smtClean="0">
              <a:solidFill>
                <a:schemeClr val="tx1"/>
              </a:solidFill>
              <a:latin typeface="+mj-lt"/>
            </a:rPr>
            <a:t>investments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489078" y="673185"/>
        <a:ext cx="2740521" cy="1315586"/>
      </dsp:txXfrm>
    </dsp:sp>
    <dsp:sp modelId="{632EAAF9-81AE-489A-B64A-9E4BA16FF700}">
      <dsp:nvSpPr>
        <dsp:cNvPr id="0" name=""/>
        <dsp:cNvSpPr/>
      </dsp:nvSpPr>
      <dsp:spPr>
        <a:xfrm flipV="1">
          <a:off x="0" y="2017398"/>
          <a:ext cx="8229599" cy="4571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0368D-BF5B-46B9-91B5-234ECC1EC3DB}">
      <dsp:nvSpPr>
        <dsp:cNvPr id="0" name=""/>
        <dsp:cNvSpPr/>
      </dsp:nvSpPr>
      <dsp:spPr>
        <a:xfrm>
          <a:off x="0" y="46202"/>
          <a:ext cx="8280919" cy="570573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Impact</a:t>
          </a:r>
          <a:endParaRPr lang="en-US" sz="2700" kern="1200" dirty="0"/>
        </a:p>
      </dsp:txBody>
      <dsp:txXfrm>
        <a:off x="0" y="46202"/>
        <a:ext cx="8280919" cy="570573"/>
      </dsp:txXfrm>
    </dsp:sp>
    <dsp:sp modelId="{99FD0D33-1623-4885-803B-A435AAAF292E}">
      <dsp:nvSpPr>
        <dsp:cNvPr id="0" name=""/>
        <dsp:cNvSpPr/>
      </dsp:nvSpPr>
      <dsp:spPr>
        <a:xfrm>
          <a:off x="4043" y="585069"/>
          <a:ext cx="2757611" cy="119820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100" kern="1200" dirty="0" err="1" smtClean="0">
              <a:solidFill>
                <a:schemeClr val="tx1"/>
              </a:solidFill>
              <a:latin typeface="+mj-lt"/>
            </a:rPr>
            <a:t>Attracting</a:t>
          </a:r>
          <a:r>
            <a:rPr lang="fr-CH" sz="21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fr-CH" sz="2100" kern="1200" dirty="0" err="1" smtClean="0">
              <a:solidFill>
                <a:schemeClr val="tx1"/>
              </a:solidFill>
              <a:latin typeface="+mj-lt"/>
            </a:rPr>
            <a:t>other</a:t>
          </a:r>
          <a:r>
            <a:rPr lang="fr-CH" sz="2100" kern="1200" dirty="0" smtClean="0">
              <a:solidFill>
                <a:schemeClr val="tx1"/>
              </a:solidFill>
              <a:latin typeface="+mj-lt"/>
            </a:rPr>
            <a:t> sources of finance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43" y="585069"/>
        <a:ext cx="2757611" cy="1198204"/>
      </dsp:txXfrm>
    </dsp:sp>
    <dsp:sp modelId="{EB232D65-55F1-4BC3-901F-FEF46E48B077}">
      <dsp:nvSpPr>
        <dsp:cNvPr id="0" name=""/>
        <dsp:cNvSpPr/>
      </dsp:nvSpPr>
      <dsp:spPr>
        <a:xfrm>
          <a:off x="2761654" y="585069"/>
          <a:ext cx="2757611" cy="119820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100" kern="1200" dirty="0" err="1" smtClean="0">
              <a:solidFill>
                <a:schemeClr val="tx1"/>
              </a:solidFill>
              <a:latin typeface="+mj-lt"/>
            </a:rPr>
            <a:t>M</a:t>
          </a:r>
          <a:r>
            <a:rPr lang="fr-CH" sz="2100" b="0" kern="1200" dirty="0" err="1" smtClean="0">
              <a:solidFill>
                <a:schemeClr val="tx1"/>
              </a:solidFill>
              <a:latin typeface="+mj-lt"/>
            </a:rPr>
            <a:t>aximising</a:t>
          </a:r>
          <a:r>
            <a:rPr lang="fr-CH" sz="2100" b="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fr-CH" sz="2100" b="0" kern="1200" dirty="0" err="1" smtClean="0">
              <a:solidFill>
                <a:schemeClr val="tx1"/>
              </a:solidFill>
              <a:latin typeface="+mj-lt"/>
            </a:rPr>
            <a:t>growth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761654" y="585069"/>
        <a:ext cx="2757611" cy="1198204"/>
      </dsp:txXfrm>
    </dsp:sp>
    <dsp:sp modelId="{F91F8977-E6B6-490D-BDFE-163C16D22218}">
      <dsp:nvSpPr>
        <dsp:cNvPr id="0" name=""/>
        <dsp:cNvSpPr/>
      </dsp:nvSpPr>
      <dsp:spPr>
        <a:xfrm>
          <a:off x="5519265" y="585069"/>
          <a:ext cx="2757611" cy="119820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100" kern="1200" dirty="0" err="1" smtClean="0">
              <a:solidFill>
                <a:schemeClr val="tx1"/>
              </a:solidFill>
              <a:latin typeface="+mj-lt"/>
            </a:rPr>
            <a:t>Supporting</a:t>
          </a:r>
          <a:r>
            <a:rPr lang="fr-CH" sz="21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fr-CH" sz="2100" kern="1200" dirty="0" err="1" smtClean="0">
              <a:solidFill>
                <a:schemeClr val="tx1"/>
              </a:solidFill>
              <a:latin typeface="+mj-lt"/>
            </a:rPr>
            <a:t>employment</a:t>
          </a:r>
          <a:r>
            <a:rPr lang="fr-CH" sz="21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fr-CH" sz="2100" kern="1200" dirty="0" err="1" smtClean="0">
              <a:solidFill>
                <a:schemeClr val="tx1"/>
              </a:solidFill>
              <a:latin typeface="+mj-lt"/>
            </a:rPr>
            <a:t>creation</a:t>
          </a:r>
          <a:r>
            <a:rPr lang="fr-CH" sz="2100" kern="1200" dirty="0" smtClean="0">
              <a:solidFill>
                <a:schemeClr val="tx1"/>
              </a:solidFill>
              <a:latin typeface="+mj-lt"/>
            </a:rPr>
            <a:t> and </a:t>
          </a:r>
          <a:r>
            <a:rPr lang="fr-CH" sz="2100" kern="1200" dirty="0" err="1" smtClean="0">
              <a:solidFill>
                <a:schemeClr val="tx1"/>
              </a:solidFill>
              <a:latin typeface="+mj-lt"/>
            </a:rPr>
            <a:t>retention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519265" y="585069"/>
        <a:ext cx="2757611" cy="1198204"/>
      </dsp:txXfrm>
    </dsp:sp>
    <dsp:sp modelId="{99012AC4-DEE2-4CC6-8D5E-73714D5E554C}">
      <dsp:nvSpPr>
        <dsp:cNvPr id="0" name=""/>
        <dsp:cNvSpPr/>
      </dsp:nvSpPr>
      <dsp:spPr>
        <a:xfrm>
          <a:off x="0" y="1812264"/>
          <a:ext cx="8280919" cy="7515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0.58332</cdr:x>
      <cdr:y>0</cdr:y>
    </cdr:from>
    <cdr:to>
      <cdr:x>0.58332</cdr:x>
      <cdr:y>0.93011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041255" y="0"/>
          <a:ext cx="0" cy="3734834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0.9234</cdr:x>
      <cdr:y>0.09091</cdr:y>
    </cdr:from>
    <cdr:to>
      <cdr:x>0.92647</cdr:x>
      <cdr:y>0.59271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3989531" y="353603"/>
          <a:ext cx="13259" cy="195181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B0586B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0.14301</cdr:x>
      <cdr:y>0.46312</cdr:y>
    </cdr:from>
    <cdr:to>
      <cdr:x>0.14301</cdr:x>
      <cdr:y>0.79636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617872" y="1801363"/>
          <a:ext cx="0" cy="129614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B0586B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0.58332</cdr:x>
      <cdr:y>0</cdr:y>
    </cdr:from>
    <cdr:to>
      <cdr:x>0.58332</cdr:x>
      <cdr:y>0.93011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041255" y="0"/>
          <a:ext cx="0" cy="3734834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574" y="1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1812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574" y="9441812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7E6E10F-A96B-455F-927C-613E3EF0BB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0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163" y="1"/>
            <a:ext cx="2949625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945" y="4720909"/>
            <a:ext cx="4992899" cy="447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3404"/>
            <a:ext cx="2949626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163" y="9443404"/>
            <a:ext cx="2949625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CCAF20D7-C36A-4456-B8A5-0098FFEE3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34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17876" indent="-276106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04425" indent="-220885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46195" indent="-220885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87964" indent="-220885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429735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71504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313274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755044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38CCC35-96A8-4F02-8F6A-52156453D5CC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4625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ACF16-B5B3-4CAB-ACDC-194B4218CB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2636317"/>
            <a:ext cx="669607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4041068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28/02/2013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Investment Bank Group</a:t>
            </a:r>
          </a:p>
        </p:txBody>
      </p:sp>
    </p:spTree>
    <p:extLst>
      <p:ext uri="{BB962C8B-B14F-4D97-AF65-F5344CB8AC3E}">
        <p14:creationId xmlns:p14="http://schemas.microsoft.com/office/powerpoint/2010/main" val="33289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5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72400" y="6453336"/>
            <a:ext cx="990600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6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2826060"/>
            <a:ext cx="669607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28/02/2013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FE1F-C046-465B-9A25-EEFEEBB97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European Investment Bank Group</a:t>
            </a:r>
          </a:p>
        </p:txBody>
      </p:sp>
    </p:spTree>
    <p:extLst>
      <p:ext uri="{BB962C8B-B14F-4D97-AF65-F5344CB8AC3E}">
        <p14:creationId xmlns:p14="http://schemas.microsoft.com/office/powerpoint/2010/main" val="243811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9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3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4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fld id="{99F22CB2-8C6E-4876-A8FE-9AD3FFD14176}" type="datetime1">
              <a:rPr lang="en-GB" smtClean="0"/>
              <a:t>15/12/2015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8425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43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72400" y="6443997"/>
            <a:ext cx="990600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8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72400" y="6443997"/>
            <a:ext cx="990600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9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97352"/>
            <a:ext cx="990600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28/02/2013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633356"/>
            <a:ext cx="990600" cy="2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FEBAE1-2B60-4AE4-BA5C-9E2DBEC9D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624017"/>
            <a:ext cx="633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European Investment Bank Group</a:t>
            </a:r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23963" y="3105150"/>
            <a:ext cx="66960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Who</a:t>
            </a:r>
          </a:p>
          <a:p>
            <a:pPr lvl="0"/>
            <a:r>
              <a:rPr lang="en-US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0539F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20000"/>
        </a:spcBef>
        <a:spcAft>
          <a:spcPct val="0"/>
        </a:spcAft>
        <a:defRPr sz="2200">
          <a:solidFill>
            <a:srgbClr val="00539F"/>
          </a:solidFill>
          <a:latin typeface="+mn-lt"/>
          <a:cs typeface="+mn-cs"/>
        </a:defRPr>
      </a:lvl2pPr>
      <a:lvl3pPr marL="9144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3pPr>
      <a:lvl4pPr marL="1371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4pPr>
      <a:lvl5pPr marL="18288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7" r:id="rId5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6" y="1052513"/>
            <a:ext cx="864235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388932" cy="2196840"/>
          </a:xfrm>
        </p:spPr>
        <p:txBody>
          <a:bodyPr/>
          <a:lstStyle/>
          <a:p>
            <a:r>
              <a:rPr lang="en-US" sz="3200" spc="-50" dirty="0" smtClean="0">
                <a:solidFill>
                  <a:srgbClr val="2683C6"/>
                </a:solidFill>
                <a:latin typeface="Arial" panose="020B0604020202020204" pitchFamily="34" charset="0"/>
              </a:rPr>
              <a:t>Investment </a:t>
            </a:r>
            <a:r>
              <a:rPr lang="en-US" sz="3200" spc="-50" dirty="0">
                <a:solidFill>
                  <a:srgbClr val="2683C6"/>
                </a:solidFill>
                <a:latin typeface="Arial" panose="020B0604020202020204" pitchFamily="34" charset="0"/>
              </a:rPr>
              <a:t>Plan for Europe</a:t>
            </a:r>
            <a:r>
              <a:rPr lang="en-US" spc="-50" dirty="0">
                <a:solidFill>
                  <a:srgbClr val="2683C6"/>
                </a:solidFill>
                <a:latin typeface="Calibri Light" panose="020F0302020204030204"/>
              </a:rPr>
              <a:t/>
            </a:r>
            <a:br>
              <a:rPr lang="en-US" spc="-50" dirty="0">
                <a:solidFill>
                  <a:srgbClr val="2683C6"/>
                </a:solidFill>
                <a:latin typeface="Calibri Light" panose="020F0302020204030204"/>
              </a:rPr>
            </a:br>
            <a:r>
              <a:rPr lang="en-US" spc="-50" dirty="0">
                <a:solidFill>
                  <a:srgbClr val="2683C6"/>
                </a:solidFill>
                <a:latin typeface="Calibri Light" panose="020F0302020204030204"/>
              </a:rPr>
              <a:t/>
            </a:r>
            <a:br>
              <a:rPr lang="en-US" spc="-50" dirty="0">
                <a:solidFill>
                  <a:srgbClr val="2683C6"/>
                </a:solidFill>
                <a:latin typeface="Calibri Light" panose="020F0302020204030204"/>
              </a:rPr>
            </a:br>
            <a:r>
              <a:rPr lang="en-US" spc="-50" dirty="0" smtClean="0"/>
              <a:t>Delivering on </a:t>
            </a:r>
            <a:r>
              <a:rPr lang="en-US" spc="-50" dirty="0"/>
              <a:t>the European Fund for Strategic Investments (EFSI)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sz="3200" i="1" dirty="0" smtClean="0">
              <a:latin typeface="Arial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331640" y="4653137"/>
            <a:ext cx="6696075" cy="1476164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1800" spc="-50" dirty="0"/>
              <a:t/>
            </a:r>
            <a:br>
              <a:rPr lang="en-US" sz="1800" spc="-50" dirty="0"/>
            </a:br>
            <a:r>
              <a:rPr lang="en-US" sz="1800" spc="-50" dirty="0"/>
              <a:t/>
            </a:r>
            <a:br>
              <a:rPr lang="en-US" sz="1800" spc="-50" dirty="0"/>
            </a:br>
            <a:endParaRPr lang="en-US" sz="1600" spc="-50" dirty="0" smtClean="0"/>
          </a:p>
          <a:p>
            <a:pPr marL="0" indent="0">
              <a:spcBef>
                <a:spcPts val="0"/>
              </a:spcBef>
            </a:pPr>
            <a:r>
              <a:rPr lang="en-US" sz="1600" spc="-50" dirty="0" smtClean="0"/>
              <a:t>2015</a:t>
            </a:r>
            <a:endParaRPr lang="en-US" sz="1600" dirty="0" smtClean="0"/>
          </a:p>
        </p:txBody>
      </p:sp>
      <p:sp>
        <p:nvSpPr>
          <p:cNvPr id="3076" name="Date Placeholder 2"/>
          <p:cNvSpPr>
            <a:spLocks noGrp="1"/>
          </p:cNvSpPr>
          <p:nvPr>
            <p:ph type="dt" sz="quarter" idx="10"/>
          </p:nvPr>
        </p:nvSpPr>
        <p:spPr>
          <a:xfrm>
            <a:off x="251520" y="6597352"/>
            <a:ext cx="990600" cy="260648"/>
          </a:xfr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chemeClr val="bg1"/>
                </a:solidFill>
              </a:rPr>
              <a:t>11/12/2015</a:t>
            </a:r>
          </a:p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EC9CE5D-B75D-4C6A-958C-E65803ED096D}" type="slidenum">
              <a:rPr lang="en-US" sz="1000" smtClean="0">
                <a:solidFill>
                  <a:schemeClr val="bg1"/>
                </a:solidFill>
              </a:rPr>
              <a:pPr eaLnBrk="1" hangingPunct="1"/>
              <a:t>1</a:t>
            </a:fld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3078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dirty="0" smtClean="0">
                <a:solidFill>
                  <a:schemeClr val="bg1"/>
                </a:solidFill>
              </a:rPr>
              <a:t>European Investment Bank Group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EIB Group </a:t>
            </a:r>
            <a:r>
              <a:rPr lang="fr-BE" dirty="0" err="1" smtClean="0"/>
              <a:t>operations</a:t>
            </a:r>
            <a:r>
              <a:rPr lang="fr-BE" dirty="0" smtClean="0"/>
              <a:t> </a:t>
            </a:r>
            <a:r>
              <a:rPr lang="fr-BE" dirty="0" err="1" smtClean="0"/>
              <a:t>under</a:t>
            </a:r>
            <a:r>
              <a:rPr lang="fr-BE" dirty="0" smtClean="0"/>
              <a:t> EFSI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smtClean="0"/>
              <a:t>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153400" y="6443663"/>
            <a:ext cx="990600" cy="333375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1000" dirty="0" smtClean="0">
                <a:solidFill>
                  <a:srgbClr val="FFFFFF"/>
                </a:solidFill>
              </a:rPr>
              <a:t>8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160" y="286165"/>
            <a:ext cx="80648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0" hangingPunct="0">
              <a:buClr>
                <a:schemeClr val="tx2"/>
              </a:buClr>
              <a:buSzPct val="102000"/>
              <a:buFont typeface="Wingdings" panose="05000000000000000000" pitchFamily="2" charset="2"/>
              <a:buChar char="q"/>
            </a:pPr>
            <a:endParaRPr lang="en-GB" dirty="0" smtClean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 eaLnBrk="0" hangingPunct="0">
              <a:buClr>
                <a:schemeClr val="tx2"/>
              </a:buClr>
              <a:buSzPct val="102000"/>
              <a:buFont typeface="Wingdings" panose="05000000000000000000" pitchFamily="2" charset="2"/>
              <a:buChar char="q"/>
            </a:pPr>
            <a:endParaRPr lang="en-GB" dirty="0" smtClean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 eaLnBrk="0" hangingPunct="0">
              <a:spcAft>
                <a:spcPts val="1200"/>
              </a:spcAft>
              <a:buClr>
                <a:schemeClr val="tx2"/>
              </a:buClr>
              <a:buSzPct val="102000"/>
              <a:buNone/>
            </a:pPr>
            <a:r>
              <a:rPr lang="en-GB" dirty="0" smtClean="0">
                <a:latin typeface="Arial" panose="020B0604020202020204" pitchFamily="34" charset="0"/>
                <a:cs typeface="Calibri" panose="020F0502020204030204" pitchFamily="34" charset="0"/>
              </a:rPr>
              <a:t>	EIB </a:t>
            </a:r>
            <a:r>
              <a:rPr lang="en-GB" dirty="0">
                <a:latin typeface="Arial" panose="020B0604020202020204" pitchFamily="34" charset="0"/>
                <a:cs typeface="Calibri" panose="020F0502020204030204" pitchFamily="34" charset="0"/>
              </a:rPr>
              <a:t>Board of Directors </a:t>
            </a:r>
            <a:r>
              <a:rPr lang="en-GB" b="1" dirty="0">
                <a:latin typeface="Arial" panose="020B0604020202020204" pitchFamily="34" charset="0"/>
                <a:cs typeface="Calibri" panose="020F0502020204030204" pitchFamily="34" charset="0"/>
              </a:rPr>
              <a:t>approved </a:t>
            </a:r>
            <a:r>
              <a:rPr lang="en-GB" b="1" dirty="0" smtClean="0">
                <a:latin typeface="Arial" panose="020B0604020202020204" pitchFamily="34" charset="0"/>
                <a:cs typeface="Calibri" panose="020F0502020204030204" pitchFamily="34" charset="0"/>
              </a:rPr>
              <a:t>more than 40 </a:t>
            </a:r>
            <a:r>
              <a:rPr lang="en-GB" b="1" dirty="0" smtClean="0">
                <a:latin typeface="Arial" panose="020B0604020202020204" pitchFamily="34" charset="0"/>
                <a:cs typeface="Calibri" panose="020F0502020204030204" pitchFamily="34" charset="0"/>
              </a:rPr>
              <a:t>operations</a:t>
            </a:r>
          </a:p>
          <a:p>
            <a:pPr algn="just" eaLnBrk="0" hangingPunct="0">
              <a:spcAft>
                <a:spcPts val="1200"/>
              </a:spcAft>
              <a:buClr>
                <a:schemeClr val="tx2"/>
              </a:buClr>
              <a:buSzPct val="102000"/>
              <a:buNone/>
            </a:pPr>
            <a:r>
              <a:rPr lang="en-GB" dirty="0" smtClean="0">
                <a:latin typeface="Arial" panose="020B0604020202020204" pitchFamily="34" charset="0"/>
                <a:cs typeface="Calibri" panose="020F0502020204030204" pitchFamily="34" charset="0"/>
              </a:rPr>
              <a:t>	Total EFSI financing amount of more than EUR 5.5bn</a:t>
            </a:r>
          </a:p>
          <a:p>
            <a:pPr lvl="0" algn="just" eaLnBrk="0" hangingPunct="0">
              <a:spcAft>
                <a:spcPts val="1200"/>
              </a:spcAft>
              <a:buClr>
                <a:schemeClr val="tx2"/>
              </a:buClr>
              <a:buSzPct val="102000"/>
              <a:buNone/>
            </a:pPr>
            <a:r>
              <a:rPr lang="en-GB" b="1" dirty="0" smtClean="0">
                <a:latin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Calibri" panose="020F0502020204030204" pitchFamily="34" charset="0"/>
              </a:rPr>
              <a:t>13 </a:t>
            </a:r>
            <a:r>
              <a:rPr lang="en-GB" dirty="0">
                <a:latin typeface="Arial" panose="020B0604020202020204" pitchFamily="34" charset="0"/>
                <a:cs typeface="Calibri" panose="020F0502020204030204" pitchFamily="34" charset="0"/>
              </a:rPr>
              <a:t>operations </a:t>
            </a:r>
            <a:r>
              <a:rPr lang="en-GB" dirty="0" smtClean="0">
                <a:latin typeface="Arial" panose="020B0604020202020204" pitchFamily="34" charset="0"/>
                <a:cs typeface="Calibri" panose="020F0502020204030204" pitchFamily="34" charset="0"/>
              </a:rPr>
              <a:t>approved </a:t>
            </a:r>
            <a:r>
              <a:rPr lang="en-GB" dirty="0">
                <a:latin typeface="Arial" panose="020B0604020202020204" pitchFamily="34" charset="0"/>
                <a:cs typeface="Calibri" panose="020F0502020204030204" pitchFamily="34" charset="0"/>
              </a:rPr>
              <a:t>by the </a:t>
            </a:r>
            <a:r>
              <a:rPr lang="en-GB" dirty="0" smtClean="0">
                <a:latin typeface="Arial" panose="020B0604020202020204" pitchFamily="34" charset="0"/>
                <a:cs typeface="Calibri" panose="020F0502020204030204" pitchFamily="34" charset="0"/>
              </a:rPr>
              <a:t>European Commission</a:t>
            </a:r>
          </a:p>
          <a:p>
            <a:pPr lvl="0" algn="just" eaLnBrk="0" hangingPunct="0">
              <a:spcAft>
                <a:spcPts val="1200"/>
              </a:spcAft>
              <a:buClr>
                <a:schemeClr val="tx2"/>
              </a:buClr>
              <a:buSzPct val="102000"/>
              <a:buNone/>
            </a:pPr>
            <a:r>
              <a:rPr lang="en-GB" dirty="0" smtClean="0">
                <a:latin typeface="Arial" panose="020B0604020202020204" pitchFamily="34" charset="0"/>
                <a:cs typeface="Calibri" panose="020F0502020204030204" pitchFamily="34" charset="0"/>
              </a:rPr>
              <a:t>	Total signatures at EUR 450m, incl. EUR 125m equity type</a:t>
            </a:r>
          </a:p>
          <a:p>
            <a:pPr lvl="0" algn="just" eaLnBrk="0" hangingPunct="0">
              <a:spcAft>
                <a:spcPts val="1200"/>
              </a:spcAft>
              <a:buClr>
                <a:schemeClr val="tx2"/>
              </a:buClr>
              <a:buSzPct val="102000"/>
              <a:buNone/>
            </a:pPr>
            <a:r>
              <a:rPr lang="en-GB" dirty="0" smtClean="0">
                <a:latin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GB" b="1" dirty="0" smtClean="0">
                <a:latin typeface="Arial" panose="020B0604020202020204" pitchFamily="34" charset="0"/>
                <a:cs typeface="Calibri" panose="020F0502020204030204" pitchFamily="34" charset="0"/>
              </a:rPr>
              <a:t>EFSI </a:t>
            </a:r>
            <a:r>
              <a:rPr lang="en-GB" b="1" dirty="0">
                <a:latin typeface="Arial" panose="020B0604020202020204" pitchFamily="34" charset="0"/>
                <a:cs typeface="Calibri" panose="020F0502020204030204" pitchFamily="34" charset="0"/>
              </a:rPr>
              <a:t>multiplier </a:t>
            </a:r>
            <a:r>
              <a:rPr lang="en-GB" dirty="0">
                <a:latin typeface="Arial" panose="020B0604020202020204" pitchFamily="34" charset="0"/>
                <a:cs typeface="Calibri" panose="020F0502020204030204" pitchFamily="34" charset="0"/>
              </a:rPr>
              <a:t>can only be calculated at the end of </a:t>
            </a:r>
            <a:r>
              <a:rPr lang="en-GB" dirty="0" smtClean="0">
                <a:latin typeface="Arial" panose="020B0604020202020204" pitchFamily="34" charset="0"/>
                <a:cs typeface="Calibri" panose="020F0502020204030204" pitchFamily="34" charset="0"/>
              </a:rPr>
              <a:t>the 	investment period, </a:t>
            </a:r>
            <a:r>
              <a:rPr lang="en-GB" dirty="0">
                <a:latin typeface="Arial" panose="020B0604020202020204" pitchFamily="34" charset="0"/>
                <a:cs typeface="Calibri" panose="020F0502020204030204" pitchFamily="34" charset="0"/>
              </a:rPr>
              <a:t>anticipated multiplier effect of EIB Board </a:t>
            </a:r>
            <a:r>
              <a:rPr lang="en-GB" dirty="0" smtClean="0">
                <a:latin typeface="Arial" panose="020B0604020202020204" pitchFamily="34" charset="0"/>
                <a:cs typeface="Calibri" panose="020F0502020204030204" pitchFamily="34" charset="0"/>
              </a:rPr>
              <a:t>	approved transitional </a:t>
            </a:r>
            <a:r>
              <a:rPr lang="en-GB" dirty="0">
                <a:latin typeface="Arial" panose="020B0604020202020204" pitchFamily="34" charset="0"/>
                <a:cs typeface="Calibri" panose="020F0502020204030204" pitchFamily="34" charset="0"/>
              </a:rPr>
              <a:t>o</a:t>
            </a:r>
            <a:r>
              <a:rPr lang="en-GB" dirty="0" smtClean="0">
                <a:latin typeface="Arial" panose="020B0604020202020204" pitchFamily="34" charset="0"/>
                <a:cs typeface="Calibri" panose="020F0502020204030204" pitchFamily="34" charset="0"/>
              </a:rPr>
              <a:t>perations is </a:t>
            </a:r>
            <a:r>
              <a:rPr lang="en-GB" b="1" dirty="0">
                <a:latin typeface="Arial" panose="020B0604020202020204" pitchFamily="34" charset="0"/>
                <a:cs typeface="Calibri" panose="020F0502020204030204" pitchFamily="34" charset="0"/>
              </a:rPr>
              <a:t>close to </a:t>
            </a:r>
            <a:r>
              <a:rPr lang="en-GB" b="1" dirty="0" smtClean="0">
                <a:latin typeface="Arial" panose="020B0604020202020204" pitchFamily="34" charset="0"/>
                <a:cs typeface="Calibri" panose="020F0502020204030204" pitchFamily="34" charset="0"/>
              </a:rPr>
              <a:t>target of 15</a:t>
            </a:r>
          </a:p>
          <a:p>
            <a:pPr lvl="0" algn="just" eaLnBrk="0" hangingPunct="0">
              <a:spcAft>
                <a:spcPts val="1200"/>
              </a:spcAft>
              <a:buClr>
                <a:schemeClr val="tx2"/>
              </a:buClr>
              <a:buSzPct val="102000"/>
              <a:buNone/>
            </a:pPr>
            <a:r>
              <a:rPr lang="en-US" b="1" dirty="0" smtClean="0">
                <a:latin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Calibri" panose="020F0502020204030204" pitchFamily="34" charset="0"/>
              </a:rPr>
              <a:t>Under der </a:t>
            </a:r>
            <a:r>
              <a:rPr lang="en-US" b="1" dirty="0" smtClean="0">
                <a:latin typeface="Arial" panose="020B0604020202020204" pitchFamily="34" charset="0"/>
                <a:cs typeface="Calibri" panose="020F0502020204030204" pitchFamily="34" charset="0"/>
              </a:rPr>
              <a:t>SME Window</a:t>
            </a:r>
            <a:r>
              <a:rPr lang="en-US" dirty="0" smtClean="0">
                <a:latin typeface="Arial" panose="020B0604020202020204" pitchFamily="34" charset="0"/>
                <a:cs typeface="Calibri" panose="020F0502020204030204" pitchFamily="34" charset="0"/>
              </a:rPr>
              <a:t>, the EIF is expected to sign</a:t>
            </a:r>
            <a:r>
              <a:rPr lang="en-US" b="1" dirty="0" smtClean="0">
                <a:latin typeface="Arial" panose="020B0604020202020204" pitchFamily="34" charset="0"/>
                <a:cs typeface="Calibri" panose="020F0502020204030204" pitchFamily="34" charset="0"/>
              </a:rPr>
              <a:t> 88 	operations </a:t>
            </a:r>
            <a:r>
              <a:rPr lang="en-US" dirty="0" smtClean="0">
                <a:latin typeface="Arial" panose="020B0604020202020204" pitchFamily="34" charset="0"/>
                <a:cs typeface="Calibri" panose="020F0502020204030204" pitchFamily="34" charset="0"/>
              </a:rPr>
              <a:t>with a total financing volume of around EUR 	</a:t>
            </a:r>
            <a:r>
              <a:rPr lang="en-US" dirty="0" smtClean="0">
                <a:latin typeface="Arial" panose="020B0604020202020204" pitchFamily="34" charset="0"/>
                <a:cs typeface="Calibri" panose="020F0502020204030204" pitchFamily="34" charset="0"/>
              </a:rPr>
              <a:t>1.7bn. </a:t>
            </a:r>
          </a:p>
          <a:p>
            <a:pPr lvl="0" algn="just" eaLnBrk="0" hangingPunct="0">
              <a:spcAft>
                <a:spcPts val="1200"/>
              </a:spcAft>
              <a:buClr>
                <a:schemeClr val="tx2"/>
              </a:buClr>
              <a:buSzPct val="102000"/>
              <a:buNone/>
            </a:pPr>
            <a:r>
              <a:rPr lang="en-US" dirty="0">
                <a:latin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Calibri" panose="020F0502020204030204" pitchFamily="34" charset="0"/>
              </a:rPr>
              <a:t>In total it is expected that the EIB Group will </a:t>
            </a:r>
            <a:r>
              <a:rPr lang="en-US" dirty="0" err="1" smtClean="0">
                <a:latin typeface="Arial" panose="020B0604020202020204" pitchFamily="34" charset="0"/>
                <a:cs typeface="Calibri" panose="020F0502020204030204" pitchFamily="34" charset="0"/>
              </a:rPr>
              <a:t>mobilise</a:t>
            </a:r>
            <a:r>
              <a:rPr lang="en-US" dirty="0" smtClean="0">
                <a:latin typeface="Arial" panose="020B0604020202020204" pitchFamily="34" charset="0"/>
                <a:cs typeface="Calibri" panose="020F0502020204030204" pitchFamily="34" charset="0"/>
              </a:rPr>
              <a:t> more 	than 35bn already in 2015 under the EFSI </a:t>
            </a:r>
            <a:r>
              <a:rPr lang="en-US" dirty="0" err="1" smtClean="0">
                <a:latin typeface="Arial" panose="020B0604020202020204" pitchFamily="34" charset="0"/>
                <a:cs typeface="Calibri" panose="020F0502020204030204" pitchFamily="34" charset="0"/>
              </a:rPr>
              <a:t>programme</a:t>
            </a:r>
            <a:r>
              <a:rPr lang="en-US" dirty="0" smtClean="0">
                <a:latin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G:\private\Editorial\corporate slides\EFSI\FlechesGris50%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4" y="1008106"/>
            <a:ext cx="467005" cy="46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private\Editorial\corporate slides\EFSI\FlechesGris50%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4" y="1541491"/>
            <a:ext cx="458826" cy="45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private\Editorial\corporate slides\EFSI\FlechesGris50%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8" y="2082150"/>
            <a:ext cx="435123" cy="4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private\Editorial\corporate slides\EFSI\FlechesGris50%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6" y="2599609"/>
            <a:ext cx="435123" cy="4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private\Editorial\corporate slides\EFSI\FlechesGris50%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5" y="3154380"/>
            <a:ext cx="435123" cy="4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private\Editorial\corporate slides\EFSI\FlechesGris50%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5" y="4257092"/>
            <a:ext cx="435123" cy="4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private\Editorial\corporate slides\EFSI\FlechesGris50%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74989"/>
            <a:ext cx="435123" cy="4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238" y="7913"/>
            <a:ext cx="6431916" cy="612775"/>
          </a:xfrm>
        </p:spPr>
        <p:txBody>
          <a:bodyPr/>
          <a:lstStyle/>
          <a:p>
            <a:r>
              <a:rPr lang="fr-BE" dirty="0" err="1" smtClean="0"/>
              <a:t>Thank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!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47FB-FC65-487E-B87F-ED7EF06A87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232756"/>
            <a:ext cx="7308812" cy="48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E64112-6234-4670-BB8E-5C690AF8654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332656"/>
            <a:ext cx="8676455" cy="576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15CAB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None/>
            </a:pPr>
            <a:r>
              <a:rPr lang="en-US" sz="2000" kern="0" dirty="0" smtClean="0"/>
              <a:t>Investment gap and persisting low growth </a:t>
            </a:r>
            <a:r>
              <a:rPr lang="en-US" sz="2000" kern="0" dirty="0"/>
              <a:t>in Europe </a:t>
            </a:r>
            <a:endParaRPr lang="en-GB" sz="2000" kern="0" dirty="0"/>
          </a:p>
        </p:txBody>
      </p:sp>
      <p:graphicFrame>
        <p:nvGraphicFramePr>
          <p:cNvPr id="4" name="Content Placehold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778905"/>
              </p:ext>
            </p:extLst>
          </p:nvPr>
        </p:nvGraphicFramePr>
        <p:xfrm>
          <a:off x="4982482" y="3918861"/>
          <a:ext cx="3914775" cy="208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336214"/>
              </p:ext>
            </p:extLst>
          </p:nvPr>
        </p:nvGraphicFramePr>
        <p:xfrm>
          <a:off x="302019" y="1815273"/>
          <a:ext cx="4320480" cy="424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00352" y="1256713"/>
            <a:ext cx="4535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i="1" dirty="0" smtClean="0">
                <a:solidFill>
                  <a:schemeClr val="tx2"/>
                </a:solidFill>
              </a:rPr>
              <a:t>Real </a:t>
            </a:r>
            <a:r>
              <a:rPr lang="en-US" sz="1400" b="1" dirty="0" smtClean="0">
                <a:solidFill>
                  <a:schemeClr val="tx2"/>
                </a:solidFill>
              </a:rPr>
              <a:t>GDP </a:t>
            </a:r>
            <a:r>
              <a:rPr lang="en-US" sz="1400" b="1" i="1" dirty="0">
                <a:solidFill>
                  <a:schemeClr val="tx2"/>
                </a:solidFill>
              </a:rPr>
              <a:t>per capita </a:t>
            </a:r>
            <a:r>
              <a:rPr lang="en-US" sz="1400" dirty="0" smtClean="0">
                <a:solidFill>
                  <a:schemeClr val="tx2"/>
                </a:solidFill>
              </a:rPr>
              <a:t>(in purchasing-power and inflation adjusted </a:t>
            </a:r>
            <a:r>
              <a:rPr lang="en-US" sz="1400" dirty="0">
                <a:solidFill>
                  <a:schemeClr val="tx2"/>
                </a:solidFill>
              </a:rPr>
              <a:t>international dollar, </a:t>
            </a:r>
            <a:r>
              <a:rPr lang="en-US" sz="1400" dirty="0" smtClean="0">
                <a:solidFill>
                  <a:schemeClr val="tx2"/>
                </a:solidFill>
              </a:rPr>
              <a:t>2013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664341" y="1292052"/>
            <a:ext cx="4232916" cy="2184709"/>
          </a:xfrm>
          <a:prstGeom prst="wedgeRectCallout">
            <a:avLst>
              <a:gd name="adj1" fmla="val -48566"/>
              <a:gd name="adj2" fmla="val 7432"/>
            </a:avLst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6349" y="1292052"/>
            <a:ext cx="4160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Estimates of </a:t>
            </a:r>
            <a:r>
              <a:rPr lang="en-US" sz="1400" b="1" i="1" dirty="0" smtClean="0">
                <a:solidFill>
                  <a:schemeClr val="tx2"/>
                </a:solidFill>
              </a:rPr>
              <a:t>potential</a:t>
            </a:r>
            <a:r>
              <a:rPr lang="en-US" sz="1400" b="1" dirty="0" smtClean="0">
                <a:solidFill>
                  <a:schemeClr val="tx2"/>
                </a:solidFill>
              </a:rPr>
              <a:t> growth </a:t>
            </a:r>
            <a:r>
              <a:rPr lang="en-US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>
                <a:solidFill>
                  <a:schemeClr val="tx2"/>
                </a:solidFill>
              </a:rPr>
              <a:t>in percent)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6349" y="3261317"/>
            <a:ext cx="3327531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de-CH" dirty="0"/>
              <a:t>Source: European </a:t>
            </a:r>
            <a:r>
              <a:rPr lang="en-GB" dirty="0"/>
              <a:t>Commission</a:t>
            </a:r>
            <a:r>
              <a:rPr lang="de-CH" dirty="0"/>
              <a:t>, AMECO</a:t>
            </a:r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996407"/>
              </p:ext>
            </p:extLst>
          </p:nvPr>
        </p:nvGraphicFramePr>
        <p:xfrm>
          <a:off x="4866089" y="1589083"/>
          <a:ext cx="3901427" cy="177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200353" y="6080837"/>
            <a:ext cx="45359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itchFamily="34" charset="0"/>
              </a:rPr>
              <a:t>Source: IMF, WEO</a:t>
            </a: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1622" y="3562543"/>
            <a:ext cx="4232916" cy="2912240"/>
          </a:xfrm>
          <a:prstGeom prst="wedgeRectCallout">
            <a:avLst>
              <a:gd name="adj1" fmla="val -48566"/>
              <a:gd name="adj2" fmla="val 7432"/>
            </a:avLst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754" y="3476761"/>
            <a:ext cx="4160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tx2"/>
                </a:solidFill>
              </a:rPr>
              <a:t>Average</a:t>
            </a:r>
            <a:r>
              <a:rPr lang="en-US" sz="1400" b="1" dirty="0" smtClean="0">
                <a:solidFill>
                  <a:schemeClr val="tx2"/>
                </a:solidFill>
              </a:rPr>
              <a:t> annual Total Factor Productivity growth </a:t>
            </a:r>
            <a:r>
              <a:rPr lang="en-US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>
                <a:solidFill>
                  <a:schemeClr val="tx2"/>
                </a:solidFill>
              </a:rPr>
              <a:t>in percent)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0344" y="6021938"/>
            <a:ext cx="4160909" cy="47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itchFamily="34" charset="0"/>
              </a:rPr>
              <a:t>Source: The Conference Board; </a:t>
            </a:r>
            <a:b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itchFamily="34" charset="0"/>
              </a:rPr>
            </a:b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itchFamily="34" charset="0"/>
              </a:rPr>
              <a:t>EU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itchFamily="34" charset="0"/>
              </a:rPr>
              <a:t>North =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itchFamily="34" charset="0"/>
              </a:rPr>
              <a:t>AT, BE, DE, DK, FI, FR, IE, LU, NL, SE, UK; EU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itchFamily="34" charset="0"/>
              </a:rPr>
              <a:t>South =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itchFamily="34" charset="0"/>
              </a:rPr>
              <a:t>CY, ES, IT, GR, MA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itchFamily="34" charset="0"/>
              </a:rPr>
              <a:t>, PT; EU East =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itchFamily="34" charset="0"/>
              </a:rPr>
              <a:t>BU, CZ, EE, HU, LT, LV, PL, RO, SI, SK</a:t>
            </a: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15" name="Content Placehold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41171"/>
              </p:ext>
            </p:extLst>
          </p:nvPr>
        </p:nvGraphicFramePr>
        <p:xfrm>
          <a:off x="4844820" y="3940922"/>
          <a:ext cx="3914775" cy="208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364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8" grpId="0"/>
      <p:bldP spid="9" grpId="0"/>
      <p:bldGraphic spid="10" grpId="0">
        <p:bldAsOne/>
      </p:bldGraphic>
      <p:bldP spid="12" grpId="0" animBg="1"/>
      <p:bldP spid="13" grpId="0"/>
      <p:bldP spid="14" grpId="0"/>
      <p:bldGraphic spid="1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3 </a:t>
            </a:r>
            <a:r>
              <a:rPr lang="fr-CH" dirty="0" err="1" smtClean="0"/>
              <a:t>ways</a:t>
            </a:r>
            <a:r>
              <a:rPr lang="fr-CH" dirty="0" smtClean="0"/>
              <a:t> to </a:t>
            </a:r>
            <a:r>
              <a:rPr lang="fr-CH" dirty="0" err="1" smtClean="0"/>
              <a:t>tackle</a:t>
            </a:r>
            <a:r>
              <a:rPr lang="fr-CH" dirty="0" smtClean="0"/>
              <a:t> the </a:t>
            </a:r>
            <a:r>
              <a:rPr lang="fr-CH" dirty="0" err="1" smtClean="0"/>
              <a:t>investment</a:t>
            </a:r>
            <a:r>
              <a:rPr lang="fr-CH" dirty="0" smtClean="0"/>
              <a:t> gap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47FB-FC65-487E-B87F-ED7EF06A874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24744" y="5362400"/>
            <a:ext cx="7704856" cy="451612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en-GB" sz="1800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Aim: to mobilise at least €315 billion in investment across the EU</a:t>
            </a:r>
            <a:endParaRPr lang="es-ES" sz="1800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76672" y="5409001"/>
            <a:ext cx="576064" cy="35840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20988" y="2258622"/>
            <a:ext cx="2664296" cy="2809731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buNone/>
            </a:pPr>
            <a:r>
              <a:rPr lang="en-US" sz="1800" b="1" dirty="0">
                <a:solidFill>
                  <a:srgbClr val="0070C0"/>
                </a:solidFill>
              </a:rPr>
              <a:t>Support investment in real economy</a:t>
            </a:r>
          </a:p>
          <a:p>
            <a:pPr marL="342900" indent="-342900"/>
            <a:r>
              <a:rPr lang="en-US" sz="1800" dirty="0">
                <a:solidFill>
                  <a:srgbClr val="0070C0"/>
                </a:solidFill>
              </a:rPr>
              <a:t>European Investment Advisory </a:t>
            </a:r>
            <a:r>
              <a:rPr lang="en-US" sz="1800" dirty="0" smtClean="0">
                <a:solidFill>
                  <a:srgbClr val="0070C0"/>
                </a:solidFill>
              </a:rPr>
              <a:t>Hub (EIAH) </a:t>
            </a:r>
            <a:endParaRPr lang="en-US" sz="1800" dirty="0">
              <a:solidFill>
                <a:srgbClr val="0070C0"/>
              </a:solidFill>
            </a:endParaRPr>
          </a:p>
          <a:p>
            <a:pPr marL="342900" indent="-342900"/>
            <a:r>
              <a:rPr lang="en-US" sz="1800" dirty="0">
                <a:solidFill>
                  <a:srgbClr val="0070C0"/>
                </a:solidFill>
              </a:rPr>
              <a:t>European Investment Project Portal </a:t>
            </a:r>
            <a:r>
              <a:rPr lang="en-US" sz="1800" dirty="0" smtClean="0">
                <a:solidFill>
                  <a:srgbClr val="0070C0"/>
                </a:solidFill>
              </a:rPr>
              <a:t>(EIPP)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6672" y="2258622"/>
            <a:ext cx="2664296" cy="2809731"/>
          </a:xfrm>
          <a:prstGeom prst="rect">
            <a:avLst/>
          </a:prstGeom>
          <a:solidFill>
            <a:srgbClr val="DCE6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buNone/>
            </a:pPr>
            <a:r>
              <a:rPr lang="en-US" sz="1800" b="1" dirty="0" err="1">
                <a:solidFill>
                  <a:srgbClr val="0070C0"/>
                </a:solidFill>
              </a:rPr>
              <a:t>Mobilise</a:t>
            </a:r>
            <a:r>
              <a:rPr lang="en-US" sz="1800" b="1" dirty="0">
                <a:solidFill>
                  <a:srgbClr val="0070C0"/>
                </a:solidFill>
              </a:rPr>
              <a:t> finance for investment</a:t>
            </a:r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 European Fund for Strategic Investments (EFSI)</a:t>
            </a:r>
          </a:p>
          <a:p>
            <a:r>
              <a:rPr lang="en-US" sz="1800" dirty="0">
                <a:solidFill>
                  <a:srgbClr val="0070C0"/>
                </a:solidFill>
              </a:rPr>
              <a:t> Cooperation with National Promotional Banks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35088" y="1138432"/>
            <a:ext cx="5454352" cy="400110"/>
          </a:xfrm>
          <a:prstGeom prst="rect">
            <a:avLst/>
          </a:prstGeom>
          <a:solidFill>
            <a:srgbClr val="4F81BD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cs"/>
              </a:rPr>
              <a:t>Investment Plan for Europe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5304" y="2258622"/>
            <a:ext cx="2664296" cy="280973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buNone/>
            </a:pP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5304" y="2463467"/>
            <a:ext cx="2646623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Create </a:t>
            </a:r>
            <a:r>
              <a:rPr lang="en-US" sz="1800" b="1" dirty="0">
                <a:solidFill>
                  <a:srgbClr val="0070C0"/>
                </a:solidFill>
              </a:rPr>
              <a:t>an investment friendly environment</a:t>
            </a:r>
          </a:p>
          <a:p>
            <a:pPr marL="342900" indent="-342900"/>
            <a:r>
              <a:rPr lang="en-US" sz="1800" dirty="0">
                <a:solidFill>
                  <a:srgbClr val="0070C0"/>
                </a:solidFill>
              </a:rPr>
              <a:t>Improving the regulatory environment</a:t>
            </a:r>
          </a:p>
          <a:p>
            <a:pPr marL="342900" indent="-342900"/>
            <a:r>
              <a:rPr lang="en-US" sz="1800" dirty="0">
                <a:solidFill>
                  <a:srgbClr val="0070C0"/>
                </a:solidFill>
              </a:rPr>
              <a:t>Structural reforms</a:t>
            </a:r>
            <a:endParaRPr lang="en-GB" sz="1800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G:\private\Editorial\corporate slides\EFSI\FlechesBleu100%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5362400"/>
            <a:ext cx="5699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private\Editorial\corporate slides\EFSI\FlechesBleu100%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3863" y="1663641"/>
            <a:ext cx="5699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G:\private\Editorial\corporate slides\EFSI\FlechesBleu100%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5197" y="1696647"/>
            <a:ext cx="5699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G:\private\Editorial\corporate slides\EFSI\FlechesBleu100%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3658" y="1663640"/>
            <a:ext cx="5699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925" y="8620"/>
            <a:ext cx="6481762" cy="612775"/>
          </a:xfrm>
        </p:spPr>
        <p:txBody>
          <a:bodyPr/>
          <a:lstStyle/>
          <a:p>
            <a:r>
              <a:rPr lang="en-US" dirty="0" smtClean="0"/>
              <a:t>European Fund for Strategic Investments (EFSI)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47FB-FC65-487E-B87F-ED7EF06A874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381000" y="6524625"/>
            <a:ext cx="990600" cy="3333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chemeClr val="bg1"/>
                </a:solidFill>
              </a:rPr>
              <a:t>24/03/2015</a:t>
            </a:r>
          </a:p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908720"/>
            <a:ext cx="9190680" cy="5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Making</a:t>
            </a:r>
            <a:r>
              <a:rPr lang="fr-BE" dirty="0"/>
              <a:t> a </a:t>
            </a:r>
            <a:r>
              <a:rPr lang="fr-BE" dirty="0" err="1"/>
              <a:t>difference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846853"/>
              </p:ext>
            </p:extLst>
          </p:nvPr>
        </p:nvGraphicFramePr>
        <p:xfrm>
          <a:off x="467544" y="1124744"/>
          <a:ext cx="822960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wn Arrow 8"/>
          <p:cNvSpPr/>
          <p:nvPr/>
        </p:nvSpPr>
        <p:spPr>
          <a:xfrm>
            <a:off x="2990132" y="3269536"/>
            <a:ext cx="484632" cy="684076"/>
          </a:xfrm>
          <a:prstGeom prst="downArrow">
            <a:avLst/>
          </a:prstGeom>
          <a:solidFill>
            <a:srgbClr val="92A2CC"/>
          </a:solidFill>
          <a:ln>
            <a:solidFill>
              <a:srgbClr val="92A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63652122"/>
              </p:ext>
            </p:extLst>
          </p:nvPr>
        </p:nvGraphicFramePr>
        <p:xfrm>
          <a:off x="431540" y="3953612"/>
          <a:ext cx="8280920" cy="190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Down Arrow 6"/>
          <p:cNvSpPr/>
          <p:nvPr/>
        </p:nvSpPr>
        <p:spPr>
          <a:xfrm>
            <a:off x="5724128" y="3269536"/>
            <a:ext cx="484632" cy="684076"/>
          </a:xfrm>
          <a:prstGeom prst="downArrow">
            <a:avLst/>
          </a:prstGeom>
          <a:solidFill>
            <a:srgbClr val="92A2CC"/>
          </a:solidFill>
          <a:ln>
            <a:solidFill>
              <a:srgbClr val="92A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72400" y="6443997"/>
            <a:ext cx="990600" cy="333375"/>
          </a:xfrm>
        </p:spPr>
        <p:txBody>
          <a:bodyPr/>
          <a:lstStyle/>
          <a:p>
            <a:pPr>
              <a:defRPr/>
            </a:pPr>
            <a:fld id="{A6CB47FB-FC65-487E-B87F-ED7EF06A874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6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Key areas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1519" y="1268412"/>
            <a:ext cx="8643243" cy="4896891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2"/>
              </a:buClr>
              <a:buSzPct val="102000"/>
              <a:buNone/>
            </a:pPr>
            <a:r>
              <a:rPr lang="en-US" sz="2000" dirty="0" smtClean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buClr>
                <a:schemeClr val="tx2"/>
              </a:buClr>
              <a:buSzPct val="102000"/>
              <a:buNone/>
            </a:pPr>
            <a:r>
              <a:rPr lang="en-US" sz="2000" dirty="0" smtClean="0">
                <a:latin typeface="Arial" panose="020B0604020202020204" pitchFamily="34" charset="0"/>
                <a:cs typeface="Calibri" panose="020F0502020204030204" pitchFamily="34" charset="0"/>
              </a:rPr>
              <a:t>	Targeting strategic investment by public and private entities</a:t>
            </a:r>
          </a:p>
          <a:p>
            <a:pPr marL="0" indent="0" algn="just">
              <a:buClr>
                <a:schemeClr val="tx2"/>
              </a:buClr>
              <a:buSzPct val="102000"/>
              <a:buNone/>
            </a:pPr>
            <a:endParaRPr lang="en-US" sz="5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2" algn="just">
              <a:spcAft>
                <a:spcPts val="600"/>
              </a:spcAft>
              <a:buSzPct val="102000"/>
            </a:pPr>
            <a:r>
              <a:rPr lang="en-US" b="1" dirty="0" smtClean="0">
                <a:solidFill>
                  <a:srgbClr val="015CAB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Infrastructure</a:t>
            </a:r>
            <a:r>
              <a:rPr lang="en-US" dirty="0">
                <a:latin typeface="Arial" panose="020B0604020202020204" pitchFamily="34" charset="0"/>
                <a:cs typeface="Calibri" panose="020F0502020204030204" pitchFamily="34" charset="0"/>
              </a:rPr>
              <a:t>, including transport, energy and digital</a:t>
            </a:r>
          </a:p>
          <a:p>
            <a:pPr lvl="2" algn="just">
              <a:spcAft>
                <a:spcPts val="600"/>
              </a:spcAft>
              <a:buSzPct val="102000"/>
            </a:pPr>
            <a:r>
              <a:rPr lang="en-US" b="1" dirty="0">
                <a:solidFill>
                  <a:srgbClr val="015CAB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Innovation</a:t>
            </a:r>
            <a:r>
              <a:rPr lang="en-US" dirty="0" smtClean="0">
                <a:latin typeface="Arial" panose="020B0604020202020204" pitchFamily="34" charset="0"/>
                <a:cs typeface="Calibri" panose="020F0502020204030204" pitchFamily="34" charset="0"/>
              </a:rPr>
              <a:t>: Education </a:t>
            </a:r>
            <a:r>
              <a:rPr lang="en-US" dirty="0">
                <a:latin typeface="Arial" panose="020B0604020202020204" pitchFamily="34" charset="0"/>
                <a:cs typeface="Calibri" panose="020F0502020204030204" pitchFamily="34" charset="0"/>
              </a:rPr>
              <a:t>and training, health, research, development </a:t>
            </a:r>
            <a:endParaRPr lang="en-US" dirty="0" smtClean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2" algn="just">
              <a:spcAft>
                <a:spcPts val="600"/>
              </a:spcAft>
              <a:buSzPct val="102000"/>
            </a:pPr>
            <a:r>
              <a:rPr lang="en-US" b="1" dirty="0">
                <a:solidFill>
                  <a:srgbClr val="015CAB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Renewable </a:t>
            </a:r>
            <a:r>
              <a:rPr lang="en-US" b="1" dirty="0" smtClean="0">
                <a:solidFill>
                  <a:srgbClr val="015CAB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energy: </a:t>
            </a:r>
            <a:r>
              <a:rPr lang="en-US" dirty="0" smtClean="0">
                <a:latin typeface="Arial" panose="020B0604020202020204" pitchFamily="34" charset="0"/>
                <a:cs typeface="Calibri" panose="020F0502020204030204" pitchFamily="34" charset="0"/>
              </a:rPr>
              <a:t>Expansion of renewable energy generation and support of energy </a:t>
            </a:r>
            <a:r>
              <a:rPr lang="en-US" dirty="0">
                <a:latin typeface="Arial" panose="020B0604020202020204" pitchFamily="34" charset="0"/>
                <a:cs typeface="Calibri" panose="020F0502020204030204" pitchFamily="34" charset="0"/>
              </a:rPr>
              <a:t>and resource efficiency</a:t>
            </a:r>
          </a:p>
          <a:p>
            <a:pPr lvl="2" algn="just">
              <a:spcAft>
                <a:spcPts val="600"/>
              </a:spcAft>
              <a:buSzPct val="102000"/>
            </a:pPr>
            <a:r>
              <a:rPr lang="en-US" b="1" dirty="0" smtClean="0">
                <a:solidFill>
                  <a:srgbClr val="015CAB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Environment: </a:t>
            </a:r>
            <a:r>
              <a:rPr lang="en-US" dirty="0" smtClean="0">
                <a:latin typeface="Arial" panose="020B0604020202020204" pitchFamily="34" charset="0"/>
                <a:cs typeface="Calibri" panose="020F0502020204030204" pitchFamily="34" charset="0"/>
              </a:rPr>
              <a:t>Projects </a:t>
            </a:r>
            <a:r>
              <a:rPr lang="en-US" dirty="0">
                <a:latin typeface="Arial" panose="020B0604020202020204" pitchFamily="34" charset="0"/>
                <a:cs typeface="Calibri" panose="020F0502020204030204" pitchFamily="34" charset="0"/>
              </a:rPr>
              <a:t>in </a:t>
            </a:r>
            <a:r>
              <a:rPr lang="en-US" dirty="0" smtClean="0">
                <a:latin typeface="Arial" panose="020B0604020202020204" pitchFamily="34" charset="0"/>
                <a:cs typeface="Calibri" panose="020F0502020204030204" pitchFamily="34" charset="0"/>
              </a:rPr>
              <a:t>the environmental, </a:t>
            </a:r>
            <a:r>
              <a:rPr lang="en-US" dirty="0">
                <a:latin typeface="Arial" panose="020B0604020202020204" pitchFamily="34" charset="0"/>
                <a:cs typeface="Calibri" panose="020F0502020204030204" pitchFamily="34" charset="0"/>
              </a:rPr>
              <a:t>urban development and social fields</a:t>
            </a:r>
          </a:p>
          <a:p>
            <a:pPr lvl="2" algn="just">
              <a:spcAft>
                <a:spcPts val="600"/>
              </a:spcAft>
              <a:buSzPct val="102000"/>
            </a:pPr>
            <a:r>
              <a:rPr lang="en-US" b="1" dirty="0" smtClean="0">
                <a:solidFill>
                  <a:srgbClr val="015CAB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SMEs</a:t>
            </a:r>
            <a:r>
              <a:rPr lang="en-US" dirty="0" smtClean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Calibri" panose="020F050202020403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Calibri" panose="020F0502020204030204" pitchFamily="34" charset="0"/>
              </a:rPr>
              <a:t>midcaps: Financing support through local partner banks and institutions</a:t>
            </a:r>
          </a:p>
        </p:txBody>
      </p:sp>
      <p:pic>
        <p:nvPicPr>
          <p:cNvPr id="6" name="Picture 2" descr="G:\private\Editorial\corporate slides\EFSI\FlechesGris50%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520788"/>
            <a:ext cx="56991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EFSI Scoreboard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35228" y="4854577"/>
            <a:ext cx="824122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just"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altLang="en-US" sz="1600" b="1" dirty="0"/>
              <a:t>EFSI Scoreboard: A</a:t>
            </a:r>
            <a:r>
              <a:rPr lang="en-US" altLang="en-US" sz="1600" b="1" dirty="0" smtClean="0"/>
              <a:t> </a:t>
            </a:r>
            <a:r>
              <a:rPr lang="en-US" altLang="en-US" sz="1600" b="1" dirty="0"/>
              <a:t>decision-making aide for the </a:t>
            </a:r>
            <a:r>
              <a:rPr lang="en-US" altLang="en-US" sz="1600" b="1" dirty="0" smtClean="0"/>
              <a:t>IC</a:t>
            </a:r>
          </a:p>
          <a:p>
            <a:pPr marL="800100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2"/>
                </a:solidFill>
              </a:rPr>
              <a:t>Anchored in EFSI Regulation</a:t>
            </a:r>
          </a:p>
          <a:p>
            <a:pPr marL="800100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Pillars are evaluated independently (no accumulated score)</a:t>
            </a:r>
          </a:p>
          <a:p>
            <a:pPr marL="800100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en-US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92361" y="1669119"/>
            <a:ext cx="1620179" cy="2876005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408444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Pillar 1:</a:t>
            </a:r>
            <a:endParaRPr lang="en-GB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2360" y="1705123"/>
            <a:ext cx="1620180" cy="282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Contribution to 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EFSI objectives</a:t>
            </a: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ct val="25000"/>
              </a:spcBef>
            </a:pPr>
            <a:r>
              <a:rPr lang="fr-CH" sz="1400" dirty="0" smtClean="0">
                <a:latin typeface="Calibri" pitchFamily="34" charset="0"/>
                <a:ea typeface="MS PGothic" pitchFamily="34" charset="-128"/>
                <a:cs typeface="Arial" charset="0"/>
              </a:rPr>
              <a:t>EFSI </a:t>
            </a:r>
            <a:r>
              <a:rPr lang="fr-CH" sz="1400" dirty="0" err="1">
                <a:latin typeface="Calibri" pitchFamily="34" charset="0"/>
                <a:ea typeface="MS PGothic" pitchFamily="34" charset="-128"/>
                <a:cs typeface="Arial" charset="0"/>
              </a:rPr>
              <a:t>general</a:t>
            </a:r>
            <a:r>
              <a:rPr lang="fr-CH" sz="1400" dirty="0">
                <a:latin typeface="Calibri" pitchFamily="34" charset="0"/>
                <a:ea typeface="MS PGothic" pitchFamily="34" charset="-128"/>
                <a:cs typeface="Arial" charset="0"/>
              </a:rPr>
              <a:t>  objectives</a:t>
            </a:r>
          </a:p>
          <a:p>
            <a:pPr marL="285750" indent="-285750">
              <a:spcBef>
                <a:spcPct val="25000"/>
              </a:spcBef>
            </a:pPr>
            <a:r>
              <a:rPr lang="fr-CH" sz="1400" dirty="0">
                <a:latin typeface="Calibri" pitchFamily="34" charset="0"/>
                <a:ea typeface="MS PGothic" pitchFamily="34" charset="-128"/>
                <a:cs typeface="Arial" charset="0"/>
              </a:rPr>
              <a:t>EFSI key </a:t>
            </a:r>
            <a:r>
              <a:rPr lang="fr-CH" sz="1400" dirty="0" err="1">
                <a:latin typeface="Calibri" pitchFamily="34" charset="0"/>
                <a:ea typeface="MS PGothic" pitchFamily="34" charset="-128"/>
                <a:cs typeface="Arial" charset="0"/>
              </a:rPr>
              <a:t>policy</a:t>
            </a:r>
            <a:r>
              <a:rPr lang="fr-CH" sz="1400" dirty="0">
                <a:latin typeface="Calibri" pitchFamily="34" charset="0"/>
                <a:ea typeface="MS PGothic" pitchFamily="34" charset="-128"/>
                <a:cs typeface="Arial" charset="0"/>
              </a:rPr>
              <a:t> objectives</a:t>
            </a: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1791" y="1669119"/>
            <a:ext cx="1620179" cy="2876005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14364" y="1428124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Pillar 2:</a:t>
            </a:r>
            <a:endParaRPr lang="en-GB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81790" y="1715127"/>
            <a:ext cx="14885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of the </a:t>
            </a:r>
          </a:p>
          <a:p>
            <a:pPr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</a:t>
            </a: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ct val="25000"/>
              </a:spcBef>
            </a:pPr>
            <a:r>
              <a:rPr lang="fr-CH" sz="1400" dirty="0" err="1" smtClean="0">
                <a:latin typeface="Calibri" pitchFamily="34" charset="0"/>
                <a:ea typeface="MS PGothic" pitchFamily="34" charset="-128"/>
                <a:cs typeface="Arial" charset="0"/>
              </a:rPr>
              <a:t>Sustainable</a:t>
            </a:r>
            <a:r>
              <a:rPr lang="fr-CH" sz="1400" dirty="0" smtClean="0">
                <a:latin typeface="Calibri" pitchFamily="34" charset="0"/>
                <a:ea typeface="MS PGothic" pitchFamily="34" charset="-128"/>
                <a:cs typeface="Arial" charset="0"/>
              </a:rPr>
              <a:t> </a:t>
            </a:r>
          </a:p>
          <a:p>
            <a:pPr>
              <a:spcBef>
                <a:spcPct val="25000"/>
              </a:spcBef>
              <a:buNone/>
            </a:pPr>
            <a:r>
              <a:rPr lang="fr-CH" sz="1400" dirty="0" smtClean="0">
                <a:latin typeface="Calibri" pitchFamily="34" charset="0"/>
                <a:ea typeface="MS PGothic" pitchFamily="34" charset="-128"/>
                <a:cs typeface="Arial" charset="0"/>
              </a:rPr>
              <a:t>       </a:t>
            </a:r>
            <a:r>
              <a:rPr lang="fr-CH" sz="1400" dirty="0" err="1" smtClean="0">
                <a:latin typeface="Calibri" pitchFamily="34" charset="0"/>
                <a:ea typeface="MS PGothic" pitchFamily="34" charset="-128"/>
                <a:cs typeface="Arial" charset="0"/>
              </a:rPr>
              <a:t>growth</a:t>
            </a:r>
            <a:r>
              <a:rPr lang="fr-CH" sz="1400" dirty="0" smtClean="0">
                <a:latin typeface="Calibri" pitchFamily="34" charset="0"/>
                <a:ea typeface="MS PGothic" pitchFamily="34" charset="-128"/>
                <a:cs typeface="Arial" charset="0"/>
              </a:rPr>
              <a:t>  </a:t>
            </a:r>
            <a:endParaRPr lang="fr-CH" sz="1400" dirty="0"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285750" indent="-285750">
              <a:spcBef>
                <a:spcPct val="25000"/>
              </a:spcBef>
            </a:pPr>
            <a:r>
              <a:rPr lang="fr-CH" sz="1400" dirty="0" err="1" smtClean="0">
                <a:latin typeface="Calibri" pitchFamily="34" charset="0"/>
                <a:ea typeface="MS PGothic" pitchFamily="34" charset="-128"/>
                <a:cs typeface="Arial" charset="0"/>
              </a:rPr>
              <a:t>Sustainability</a:t>
            </a:r>
            <a:r>
              <a:rPr lang="fr-CH" sz="1400" dirty="0" smtClean="0">
                <a:latin typeface="Calibri" pitchFamily="34" charset="0"/>
                <a:ea typeface="MS PGothic" pitchFamily="34" charset="-128"/>
                <a:cs typeface="Arial" charset="0"/>
              </a:rPr>
              <a:t> </a:t>
            </a:r>
            <a:endParaRPr lang="fr-CH" sz="1400" dirty="0"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285750" indent="-285750">
              <a:spcBef>
                <a:spcPct val="25000"/>
              </a:spcBef>
            </a:pPr>
            <a:r>
              <a:rPr lang="fr-CH" sz="1400" dirty="0" err="1">
                <a:latin typeface="Calibri" pitchFamily="34" charset="0"/>
                <a:ea typeface="MS PGothic" pitchFamily="34" charset="-128"/>
                <a:cs typeface="Arial" charset="0"/>
              </a:rPr>
              <a:t>Employment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2540" y="224868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3200" b="1" dirty="0" smtClean="0">
                <a:solidFill>
                  <a:schemeClr val="tx2"/>
                </a:solidFill>
              </a:rPr>
              <a:t>+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37388" y="1669120"/>
            <a:ext cx="1620179" cy="286447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43163" y="1434402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Pillar 3:</a:t>
            </a:r>
            <a:endParaRPr lang="en-GB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33165" y="1669120"/>
            <a:ext cx="162018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and </a:t>
            </a:r>
          </a:p>
          <a:p>
            <a:pPr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</a:t>
            </a:r>
          </a:p>
          <a:p>
            <a:pPr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Contribution</a:t>
            </a: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ct val="25000"/>
              </a:spcBef>
            </a:pPr>
            <a:r>
              <a:rPr lang="fr-CH" sz="1400" dirty="0">
                <a:latin typeface="Calibri" pitchFamily="34" charset="0"/>
                <a:ea typeface="MS PGothic" pitchFamily="34" charset="-128"/>
                <a:cs typeface="Arial" charset="0"/>
              </a:rPr>
              <a:t>Financial contribution</a:t>
            </a:r>
          </a:p>
          <a:p>
            <a:pPr marL="285750" indent="-285750">
              <a:spcBef>
                <a:spcPct val="25000"/>
              </a:spcBef>
            </a:pPr>
            <a:r>
              <a:rPr lang="fr-CH" sz="1400" dirty="0" smtClean="0">
                <a:latin typeface="Calibri" pitchFamily="34" charset="0"/>
                <a:ea typeface="MS PGothic" pitchFamily="34" charset="-128"/>
                <a:cs typeface="Arial" charset="0"/>
              </a:rPr>
              <a:t>Facilitation</a:t>
            </a:r>
            <a:endParaRPr lang="fr-CH" sz="1400" dirty="0"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285750" indent="-285750">
              <a:spcBef>
                <a:spcPct val="25000"/>
              </a:spcBef>
            </a:pPr>
            <a:r>
              <a:rPr lang="fr-CH" sz="1400" dirty="0" err="1" smtClean="0">
                <a:latin typeface="Calibri" pitchFamily="34" charset="0"/>
                <a:ea typeface="MS PGothic" pitchFamily="34" charset="-128"/>
                <a:cs typeface="Arial" charset="0"/>
              </a:rPr>
              <a:t>Advice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01970" y="229469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3200" b="1" dirty="0" smtClean="0">
                <a:solidFill>
                  <a:schemeClr val="tx2"/>
                </a:solidFill>
              </a:rPr>
              <a:t>+</a:t>
            </a:r>
            <a:endParaRPr lang="en-GB" sz="3200" b="1" dirty="0">
              <a:solidFill>
                <a:schemeClr val="tx2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79619" y="2499458"/>
            <a:ext cx="1406447" cy="733472"/>
            <a:chOff x="606143" y="2047456"/>
            <a:chExt cx="1406447" cy="733472"/>
          </a:xfrm>
        </p:grpSpPr>
        <p:pic>
          <p:nvPicPr>
            <p:cNvPr id="1028" name="Picture 4" descr="Image result for sco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24" y="2065658"/>
              <a:ext cx="1396207" cy="71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 rot="19475162">
              <a:off x="792020" y="2181405"/>
              <a:ext cx="223301" cy="76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97176" y="2047456"/>
              <a:ext cx="223301" cy="76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ectangle 32"/>
            <p:cNvSpPr/>
            <p:nvPr/>
          </p:nvSpPr>
          <p:spPr>
            <a:xfrm rot="2314207">
              <a:off x="1586065" y="2185055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Rectangle 33"/>
            <p:cNvSpPr/>
            <p:nvPr/>
          </p:nvSpPr>
          <p:spPr>
            <a:xfrm rot="3753045">
              <a:off x="1787391" y="2423238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/>
            <p:cNvSpPr/>
            <p:nvPr/>
          </p:nvSpPr>
          <p:spPr>
            <a:xfrm rot="4610412">
              <a:off x="1844151" y="2575638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>
            <a:xfrm rot="17047056">
              <a:off x="514296" y="2596520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/>
            <p:cNvSpPr/>
            <p:nvPr/>
          </p:nvSpPr>
          <p:spPr>
            <a:xfrm rot="18007938">
              <a:off x="595423" y="2380187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99" y="3544057"/>
            <a:ext cx="1460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2788656" y="2548924"/>
            <a:ext cx="1406447" cy="733472"/>
            <a:chOff x="606143" y="2047456"/>
            <a:chExt cx="1406447" cy="733472"/>
          </a:xfrm>
        </p:grpSpPr>
        <p:pic>
          <p:nvPicPr>
            <p:cNvPr id="41" name="Picture 4" descr="Image result for sco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24" y="2065658"/>
              <a:ext cx="1396207" cy="71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 rot="19475162">
              <a:off x="792020" y="2181405"/>
              <a:ext cx="223301" cy="76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97176" y="2047456"/>
              <a:ext cx="223301" cy="76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tangle 43"/>
            <p:cNvSpPr/>
            <p:nvPr/>
          </p:nvSpPr>
          <p:spPr>
            <a:xfrm rot="2314207">
              <a:off x="1586065" y="2185055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 rot="3753045">
              <a:off x="1787391" y="2423238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 45"/>
            <p:cNvSpPr/>
            <p:nvPr/>
          </p:nvSpPr>
          <p:spPr>
            <a:xfrm rot="4610412">
              <a:off x="1844151" y="2575638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 rot="17047056">
              <a:off x="514296" y="2596520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 rot="18007938">
              <a:off x="595423" y="2380187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744253" y="2548145"/>
            <a:ext cx="1406447" cy="733472"/>
            <a:chOff x="606143" y="2047456"/>
            <a:chExt cx="1406447" cy="733472"/>
          </a:xfrm>
        </p:grpSpPr>
        <p:pic>
          <p:nvPicPr>
            <p:cNvPr id="50" name="Picture 4" descr="Image result for sco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24" y="2065658"/>
              <a:ext cx="1396207" cy="71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 rot="19475162">
              <a:off x="792020" y="2181405"/>
              <a:ext cx="223301" cy="76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97176" y="2047456"/>
              <a:ext cx="223301" cy="76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 rot="2314207">
              <a:off x="1586065" y="2185055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 rot="3753045">
              <a:off x="1787391" y="2423238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/>
            <p:cNvSpPr/>
            <p:nvPr/>
          </p:nvSpPr>
          <p:spPr>
            <a:xfrm rot="4610412">
              <a:off x="1844151" y="2575638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ectangle 55"/>
            <p:cNvSpPr/>
            <p:nvPr/>
          </p:nvSpPr>
          <p:spPr>
            <a:xfrm rot="17047056">
              <a:off x="514296" y="2596520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 rot="18007938">
              <a:off x="595423" y="2380187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95536" y="1273076"/>
            <a:ext cx="8280920" cy="348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692361" y="455206"/>
            <a:ext cx="540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latin typeface="+mj-lt"/>
                <a:ea typeface="+mj-ea"/>
                <a:cs typeface="+mj-cs"/>
              </a:rPr>
              <a:t> EFSI</a:t>
            </a:r>
            <a:r>
              <a:rPr lang="fr-CH" sz="1400" b="1" dirty="0" smtClean="0"/>
              <a:t> </a:t>
            </a:r>
            <a:r>
              <a:rPr lang="fr-CH" sz="2400" dirty="0" smtClean="0">
                <a:latin typeface="+mj-lt"/>
                <a:ea typeface="+mj-ea"/>
                <a:cs typeface="+mj-cs"/>
              </a:rPr>
              <a:t>Scoreboard </a:t>
            </a:r>
            <a:r>
              <a:rPr lang="fr-CH" sz="2400" dirty="0">
                <a:latin typeface="+mj-lt"/>
                <a:ea typeface="+mj-ea"/>
                <a:cs typeface="+mj-cs"/>
              </a:rPr>
              <a:t>– Key Components</a:t>
            </a:r>
            <a:endParaRPr lang="en-GB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768245" y="1669119"/>
            <a:ext cx="1728191" cy="286446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00515" y="1408444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err="1" smtClean="0"/>
              <a:t>Pillar</a:t>
            </a:r>
            <a:r>
              <a:rPr lang="fr-CH" sz="1200" b="1" dirty="0" smtClean="0"/>
              <a:t> 4:</a:t>
            </a:r>
            <a:endParaRPr lang="en-GB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768244" y="1711401"/>
            <a:ext cx="1728192" cy="311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Complementary Indicators</a:t>
            </a: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spcBef>
                <a:spcPct val="25000"/>
              </a:spcBef>
            </a:pPr>
            <a:r>
              <a:rPr lang="fr-CH" sz="1400" dirty="0" err="1">
                <a:latin typeface="Calibri" pitchFamily="34" charset="0"/>
                <a:ea typeface="MS PGothic" pitchFamily="34" charset="-128"/>
                <a:cs typeface="Arial" charset="0"/>
              </a:rPr>
              <a:t>Macro-economic</a:t>
            </a:r>
            <a:r>
              <a:rPr lang="fr-CH" sz="1400" dirty="0">
                <a:latin typeface="Calibri" pitchFamily="34" charset="0"/>
                <a:ea typeface="MS PGothic" pitchFamily="34" charset="-128"/>
                <a:cs typeface="Arial" charset="0"/>
              </a:rPr>
              <a:t> </a:t>
            </a:r>
            <a:r>
              <a:rPr lang="fr-CH" sz="1400" dirty="0" err="1">
                <a:latin typeface="Calibri" pitchFamily="34" charset="0"/>
                <a:ea typeface="MS PGothic" pitchFamily="34" charset="-128"/>
                <a:cs typeface="Arial" charset="0"/>
              </a:rPr>
              <a:t>indicators</a:t>
            </a:r>
            <a:r>
              <a:rPr lang="fr-CH" sz="1400" dirty="0">
                <a:latin typeface="Calibri" pitchFamily="34" charset="0"/>
                <a:ea typeface="MS PGothic" pitchFamily="34" charset="-128"/>
                <a:cs typeface="Arial" charset="0"/>
              </a:rPr>
              <a:t> </a:t>
            </a:r>
          </a:p>
          <a:p>
            <a:pPr marL="180000" indent="-180000">
              <a:spcBef>
                <a:spcPct val="25000"/>
              </a:spcBef>
            </a:pPr>
            <a:r>
              <a:rPr lang="fr-CH" sz="1400" dirty="0" smtClean="0">
                <a:latin typeface="Calibri" pitchFamily="34" charset="0"/>
                <a:ea typeface="MS PGothic" pitchFamily="34" charset="-128"/>
                <a:cs typeface="Arial" charset="0"/>
              </a:rPr>
              <a:t>Multiplier </a:t>
            </a:r>
            <a:r>
              <a:rPr lang="fr-CH" sz="1400" dirty="0" err="1">
                <a:latin typeface="Calibri" pitchFamily="34" charset="0"/>
                <a:ea typeface="MS PGothic" pitchFamily="34" charset="-128"/>
                <a:cs typeface="Arial" charset="0"/>
              </a:rPr>
              <a:t>effect</a:t>
            </a:r>
            <a:endParaRPr lang="fr-CH" sz="1400" dirty="0"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180000" indent="-180000">
              <a:spcBef>
                <a:spcPct val="25000"/>
              </a:spcBef>
            </a:pPr>
            <a:r>
              <a:rPr lang="fr-CH" sz="1400" dirty="0" smtClean="0">
                <a:latin typeface="Calibri" pitchFamily="34" charset="0"/>
                <a:ea typeface="MS PGothic" pitchFamily="34" charset="-128"/>
                <a:cs typeface="Arial" charset="0"/>
              </a:rPr>
              <a:t>Finance </a:t>
            </a:r>
            <a:r>
              <a:rPr lang="fr-CH" sz="1400" dirty="0" err="1" smtClean="0">
                <a:latin typeface="Calibri" pitchFamily="34" charset="0"/>
                <a:ea typeface="MS PGothic" pitchFamily="34" charset="-128"/>
                <a:cs typeface="Arial" charset="0"/>
              </a:rPr>
              <a:t>mobilised</a:t>
            </a:r>
            <a:endParaRPr lang="fr-CH" sz="1400" dirty="0" smtClean="0"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180000" indent="-180000">
              <a:spcBef>
                <a:spcPct val="25000"/>
              </a:spcBef>
            </a:pPr>
            <a:r>
              <a:rPr lang="fr-CH" sz="1400" dirty="0" err="1" smtClean="0">
                <a:latin typeface="Calibri" pitchFamily="34" charset="0"/>
                <a:ea typeface="MS PGothic" pitchFamily="34" charset="-128"/>
                <a:cs typeface="Arial" charset="0"/>
              </a:rPr>
              <a:t>Cooperation</a:t>
            </a:r>
            <a:endParaRPr lang="fr-CH" sz="1400" dirty="0"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>
              <a:spcBef>
                <a:spcPct val="25000"/>
              </a:spcBef>
              <a:buNone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875110" y="2557962"/>
            <a:ext cx="1406447" cy="733472"/>
            <a:chOff x="606143" y="2047456"/>
            <a:chExt cx="1406447" cy="733472"/>
          </a:xfrm>
        </p:grpSpPr>
        <p:pic>
          <p:nvPicPr>
            <p:cNvPr id="63" name="Picture 4" descr="Image result for sco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24" y="2065658"/>
              <a:ext cx="1396207" cy="71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 rot="19475162">
              <a:off x="792020" y="2181405"/>
              <a:ext cx="223301" cy="76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97176" y="2047456"/>
              <a:ext cx="223301" cy="76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Rectangle 65"/>
            <p:cNvSpPr/>
            <p:nvPr/>
          </p:nvSpPr>
          <p:spPr>
            <a:xfrm rot="2314207">
              <a:off x="1586065" y="2185055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Rectangle 66"/>
            <p:cNvSpPr/>
            <p:nvPr/>
          </p:nvSpPr>
          <p:spPr>
            <a:xfrm rot="3753045">
              <a:off x="1787391" y="2423238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Rectangle 67"/>
            <p:cNvSpPr/>
            <p:nvPr/>
          </p:nvSpPr>
          <p:spPr>
            <a:xfrm rot="4610412">
              <a:off x="1844151" y="2575638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 68"/>
            <p:cNvSpPr/>
            <p:nvPr/>
          </p:nvSpPr>
          <p:spPr>
            <a:xfrm rot="17047056">
              <a:off x="514296" y="2596520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 rot="18007938">
              <a:off x="595423" y="2380187"/>
              <a:ext cx="260286" cy="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307124" y="230416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3200" b="1" dirty="0" smtClean="0">
                <a:solidFill>
                  <a:schemeClr val="tx2"/>
                </a:solidFill>
              </a:rPr>
              <a:t>+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0032" y="6453336"/>
            <a:ext cx="3960260" cy="144000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023828" y="116632"/>
            <a:ext cx="5940660" cy="612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2000" b="1" dirty="0" err="1"/>
              <a:t>With</a:t>
            </a:r>
            <a:r>
              <a:rPr lang="fr-BE" sz="2000" b="1" dirty="0"/>
              <a:t> </a:t>
            </a:r>
            <a:r>
              <a:rPr lang="fr-BE" sz="2000" b="1" dirty="0" err="1"/>
              <a:t>targeted</a:t>
            </a:r>
            <a:r>
              <a:rPr lang="fr-BE" sz="2000" b="1" dirty="0"/>
              <a:t> </a:t>
            </a:r>
            <a:r>
              <a:rPr lang="fr-BE" sz="2000" b="1" dirty="0" err="1"/>
              <a:t>products</a:t>
            </a:r>
            <a:endParaRPr lang="en-GB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223628" y="569725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kern="0" dirty="0" smtClean="0">
                <a:solidFill>
                  <a:srgbClr val="015CAB"/>
                </a:solidFill>
                <a:cs typeface="Times New Roman"/>
              </a:rPr>
              <a:t>Continuously adapted to market needs </a:t>
            </a:r>
          </a:p>
        </p:txBody>
      </p:sp>
      <p:pic>
        <p:nvPicPr>
          <p:cNvPr id="4098" name="Picture 2" descr="G:\private\Editorial\corporate slides\EFSI\FlechesGris20%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5615525"/>
            <a:ext cx="56991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2" y="728700"/>
            <a:ext cx="9144000" cy="489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Text Box 4"/>
          <p:cNvSpPr txBox="1">
            <a:spLocks noChangeArrowheads="1"/>
          </p:cNvSpPr>
          <p:nvPr/>
        </p:nvSpPr>
        <p:spPr bwMode="auto">
          <a:xfrm>
            <a:off x="323528" y="216477"/>
            <a:ext cx="86409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A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GB" altLang="en-US" sz="2000" b="1" dirty="0">
                <a:solidFill>
                  <a:srgbClr val="015CAB"/>
                </a:solidFill>
                <a:latin typeface="+mj-lt"/>
                <a:ea typeface="+mj-ea"/>
                <a:cs typeface="+mj-cs"/>
              </a:rPr>
              <a:t>Multiplier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61169" y="1589891"/>
            <a:ext cx="6265813" cy="904864"/>
            <a:chOff x="862134" y="1781199"/>
            <a:chExt cx="4279634" cy="1204372"/>
          </a:xfrm>
        </p:grpSpPr>
        <p:sp>
          <p:nvSpPr>
            <p:cNvPr id="2" name="TextBox 1"/>
            <p:cNvSpPr txBox="1"/>
            <p:nvPr/>
          </p:nvSpPr>
          <p:spPr>
            <a:xfrm>
              <a:off x="862134" y="1781199"/>
              <a:ext cx="1152128" cy="1106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2400" dirty="0" smtClean="0"/>
                <a:t>Internal Multiplier</a:t>
              </a:r>
              <a:endParaRPr lang="en-GB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1760" y="1781200"/>
              <a:ext cx="1152128" cy="120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2400" dirty="0" smtClean="0"/>
                <a:t>External</a:t>
              </a:r>
            </a:p>
            <a:p>
              <a:pPr algn="ctr">
                <a:buNone/>
              </a:pPr>
              <a:r>
                <a:rPr lang="en-GB" sz="2400" dirty="0" smtClean="0"/>
                <a:t>Multiplier</a:t>
              </a:r>
              <a:endParaRPr lang="en-GB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89640" y="1781200"/>
              <a:ext cx="1152128" cy="120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2400" dirty="0" smtClean="0"/>
                <a:t>EFSI</a:t>
              </a:r>
            </a:p>
            <a:p>
              <a:pPr algn="ctr">
                <a:buNone/>
              </a:pPr>
              <a:r>
                <a:rPr lang="en-GB" sz="2400" dirty="0" smtClean="0"/>
                <a:t>Multiplier</a:t>
              </a:r>
              <a:endParaRPr lang="en-GB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14262" y="1919697"/>
              <a:ext cx="360040" cy="614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400" dirty="0" smtClean="0"/>
                <a:t>x</a:t>
              </a:r>
              <a:endParaRPr lang="en-GB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35896" y="1919697"/>
              <a:ext cx="288032" cy="614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400" dirty="0" smtClean="0"/>
                <a:t>=</a:t>
              </a:r>
              <a:endParaRPr lang="en-GB" sz="2400" dirty="0"/>
            </a:p>
          </p:txBody>
        </p:sp>
      </p:grpSp>
      <p:sp>
        <p:nvSpPr>
          <p:cNvPr id="8" name="Up Arrow Callout 7"/>
          <p:cNvSpPr/>
          <p:nvPr/>
        </p:nvSpPr>
        <p:spPr bwMode="auto">
          <a:xfrm>
            <a:off x="1157741" y="2492896"/>
            <a:ext cx="2003982" cy="1374309"/>
          </a:xfrm>
          <a:prstGeom prst="upArrowCallout">
            <a:avLst>
              <a:gd name="adj1" fmla="val 14870"/>
              <a:gd name="adj2" fmla="val 19677"/>
              <a:gd name="adj3" fmla="val 12226"/>
              <a:gd name="adj4" fmla="val 79790"/>
            </a:avLst>
          </a:prstGeom>
          <a:gradFill>
            <a:gsLst>
              <a:gs pos="0">
                <a:schemeClr val="tx2"/>
              </a:gs>
              <a:gs pos="80000">
                <a:schemeClr val="tx2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  <a:buFont typeface="Arial" charset="0"/>
              <a:buNone/>
            </a:pPr>
            <a:r>
              <a:rPr lang="en-GB" sz="1200" b="1" kern="0" dirty="0">
                <a:solidFill>
                  <a:prstClr val="white"/>
                </a:solidFill>
              </a:rPr>
              <a:t>Relation </a:t>
            </a:r>
            <a:r>
              <a:rPr lang="en-GB" sz="1200" b="1" kern="0" dirty="0" smtClean="0">
                <a:solidFill>
                  <a:prstClr val="white"/>
                </a:solidFill>
              </a:rPr>
              <a:t>between</a:t>
            </a: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en-GB" sz="1200" b="1" kern="0" dirty="0" smtClean="0">
                <a:solidFill>
                  <a:prstClr val="white"/>
                </a:solidFill>
              </a:rPr>
              <a:t>EIB </a:t>
            </a:r>
            <a:r>
              <a:rPr lang="en-GB" sz="1200" b="1" kern="0" dirty="0">
                <a:solidFill>
                  <a:prstClr val="white"/>
                </a:solidFill>
              </a:rPr>
              <a:t>Loan / Equity </a:t>
            </a:r>
            <a:r>
              <a:rPr lang="en-GB" sz="1200" b="1" kern="0" dirty="0" smtClean="0">
                <a:solidFill>
                  <a:prstClr val="white"/>
                </a:solidFill>
              </a:rPr>
              <a:t>amount</a:t>
            </a: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en-GB" sz="1200" b="1" kern="0" dirty="0" smtClean="0">
                <a:solidFill>
                  <a:prstClr val="white"/>
                </a:solidFill>
              </a:rPr>
              <a:t>and</a:t>
            </a: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en-GB" sz="1200" b="1" kern="0" dirty="0" smtClean="0">
                <a:solidFill>
                  <a:prstClr val="white"/>
                </a:solidFill>
              </a:rPr>
              <a:t>EFSI </a:t>
            </a:r>
            <a:r>
              <a:rPr lang="en-GB" sz="1200" b="1" kern="0" dirty="0">
                <a:solidFill>
                  <a:prstClr val="white"/>
                </a:solidFill>
              </a:rPr>
              <a:t>Contribution</a:t>
            </a:r>
          </a:p>
        </p:txBody>
      </p:sp>
      <p:sp>
        <p:nvSpPr>
          <p:cNvPr id="10" name="Up Arrow Callout 9"/>
          <p:cNvSpPr/>
          <p:nvPr/>
        </p:nvSpPr>
        <p:spPr bwMode="auto">
          <a:xfrm>
            <a:off x="3461997" y="2492897"/>
            <a:ext cx="2003982" cy="1374309"/>
          </a:xfrm>
          <a:prstGeom prst="upArrowCallout">
            <a:avLst>
              <a:gd name="adj1" fmla="val 14870"/>
              <a:gd name="adj2" fmla="val 19677"/>
              <a:gd name="adj3" fmla="val 12226"/>
              <a:gd name="adj4" fmla="val 79790"/>
            </a:avLst>
          </a:prstGeom>
          <a:solidFill>
            <a:srgbClr val="00B05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  <a:buFont typeface="Arial" charset="0"/>
              <a:buNone/>
            </a:pPr>
            <a:r>
              <a:rPr lang="en-GB" sz="1200" b="1" kern="0" dirty="0" smtClean="0">
                <a:solidFill>
                  <a:prstClr val="white"/>
                </a:solidFill>
              </a:rPr>
              <a:t>Relation between</a:t>
            </a: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en-GB" sz="1200" b="1" kern="0" dirty="0" smtClean="0">
                <a:solidFill>
                  <a:prstClr val="white"/>
                </a:solidFill>
              </a:rPr>
              <a:t>Total Investment </a:t>
            </a: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en-GB" sz="1200" b="1" kern="0" dirty="0" smtClean="0">
                <a:solidFill>
                  <a:prstClr val="white"/>
                </a:solidFill>
              </a:rPr>
              <a:t>and</a:t>
            </a: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en-GB" sz="1200" b="1" kern="0" dirty="0" smtClean="0">
                <a:solidFill>
                  <a:prstClr val="white"/>
                </a:solidFill>
              </a:rPr>
              <a:t>EIB Loan / Equity amount</a:t>
            </a:r>
            <a:endParaRPr lang="en-GB" sz="1200" b="1" kern="0" dirty="0">
              <a:solidFill>
                <a:prstClr val="white"/>
              </a:solidFill>
            </a:endParaRPr>
          </a:p>
        </p:txBody>
      </p:sp>
      <p:sp>
        <p:nvSpPr>
          <p:cNvPr id="11" name="Up Arrow Callout 10"/>
          <p:cNvSpPr/>
          <p:nvPr/>
        </p:nvSpPr>
        <p:spPr bwMode="auto">
          <a:xfrm>
            <a:off x="5796136" y="2492897"/>
            <a:ext cx="2003982" cy="1374309"/>
          </a:xfrm>
          <a:prstGeom prst="upArrowCallout">
            <a:avLst>
              <a:gd name="adj1" fmla="val 14870"/>
              <a:gd name="adj2" fmla="val 19677"/>
              <a:gd name="adj3" fmla="val 12226"/>
              <a:gd name="adj4" fmla="val 79790"/>
            </a:avLst>
          </a:prstGeom>
          <a:solidFill>
            <a:srgbClr val="FFC0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  <a:buFont typeface="Arial" charset="0"/>
              <a:buNone/>
            </a:pPr>
            <a:r>
              <a:rPr lang="en-GB" sz="1200" b="1" kern="0" dirty="0">
                <a:solidFill>
                  <a:prstClr val="white"/>
                </a:solidFill>
              </a:rPr>
              <a:t>Relation between</a:t>
            </a: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en-GB" sz="1200" b="1" kern="0" dirty="0">
                <a:solidFill>
                  <a:prstClr val="white"/>
                </a:solidFill>
              </a:rPr>
              <a:t>Total Investment </a:t>
            </a: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en-GB" sz="1200" b="1" kern="0" dirty="0">
                <a:solidFill>
                  <a:prstClr val="white"/>
                </a:solidFill>
              </a:rPr>
              <a:t>and</a:t>
            </a: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en-GB" sz="1200" b="1" kern="0" dirty="0" smtClean="0">
                <a:solidFill>
                  <a:prstClr val="white"/>
                </a:solidFill>
              </a:rPr>
              <a:t>EFSI Contribution</a:t>
            </a:r>
            <a:endParaRPr lang="en-GB" sz="1200" b="1" kern="0" dirty="0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600200"/>
            <a:ext cx="8229600" cy="47811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GB" sz="2400" kern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400" kern="0" dirty="0"/>
          </a:p>
          <a:p>
            <a:pPr>
              <a:buFont typeface="Wingdings" panose="05000000000000000000" pitchFamily="2" charset="2"/>
              <a:buChar char="§"/>
            </a:pPr>
            <a:endParaRPr lang="en-GB" sz="2400" kern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400" kern="0" dirty="0"/>
          </a:p>
          <a:p>
            <a:pPr>
              <a:buFont typeface="Wingdings" panose="05000000000000000000" pitchFamily="2" charset="2"/>
              <a:buChar char="§"/>
            </a:pPr>
            <a:endParaRPr lang="en-GB" sz="2400" kern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400" kern="0" dirty="0"/>
          </a:p>
          <a:p>
            <a:pPr marL="0" indent="0">
              <a:buNone/>
            </a:pPr>
            <a:endParaRPr lang="en-GB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8936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Cover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15823</TotalTime>
  <Words>350</Words>
  <Application>Microsoft Office PowerPoint</Application>
  <PresentationFormat>On-screen Show (4:3)</PresentationFormat>
  <Paragraphs>147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1_Cover</vt:lpstr>
      <vt:lpstr>2_Inside</vt:lpstr>
      <vt:lpstr>3_Inside</vt:lpstr>
      <vt:lpstr>Investment Plan for Europe  Delivering on the European Fund for Strategic Investments (EFSI)  </vt:lpstr>
      <vt:lpstr>PowerPoint Presentation</vt:lpstr>
      <vt:lpstr>3 ways to tackle the investment gap</vt:lpstr>
      <vt:lpstr>European Fund for Strategic Investments (EFSI)</vt:lpstr>
      <vt:lpstr>Making a difference</vt:lpstr>
      <vt:lpstr>Key areas</vt:lpstr>
      <vt:lpstr>EFSI Scoreboard</vt:lpstr>
      <vt:lpstr>PowerPoint Presentation</vt:lpstr>
      <vt:lpstr>PowerPoint Presentation</vt:lpstr>
      <vt:lpstr>EIB Group operations under EFSI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News Conference 2011 - Presentation</dc:title>
  <dc:creator>EIB</dc:creator>
  <cp:lastModifiedBy>SCHLUECHTER Marcus</cp:lastModifiedBy>
  <cp:revision>1741</cp:revision>
  <cp:lastPrinted>2015-12-01T09:58:33Z</cp:lastPrinted>
  <dcterms:created xsi:type="dcterms:W3CDTF">2006-01-26T09:30:31Z</dcterms:created>
  <dcterms:modified xsi:type="dcterms:W3CDTF">2015-12-15T17:22:25Z</dcterms:modified>
</cp:coreProperties>
</file>