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59" r:id="rId2"/>
    <p:sldMasterId id="2147483683" r:id="rId3"/>
    <p:sldMasterId id="2147483688" r:id="rId4"/>
  </p:sldMasterIdLst>
  <p:notesMasterIdLst>
    <p:notesMasterId r:id="rId22"/>
  </p:notesMasterIdLst>
  <p:handoutMasterIdLst>
    <p:handoutMasterId r:id="rId23"/>
  </p:handoutMasterIdLst>
  <p:sldIdLst>
    <p:sldId id="379" r:id="rId5"/>
    <p:sldId id="380" r:id="rId6"/>
    <p:sldId id="382" r:id="rId7"/>
    <p:sldId id="381" r:id="rId8"/>
    <p:sldId id="383" r:id="rId9"/>
    <p:sldId id="384" r:id="rId10"/>
    <p:sldId id="385" r:id="rId11"/>
    <p:sldId id="378" r:id="rId12"/>
    <p:sldId id="386" r:id="rId13"/>
    <p:sldId id="363" r:id="rId14"/>
    <p:sldId id="370" r:id="rId15"/>
    <p:sldId id="371" r:id="rId16"/>
    <p:sldId id="372" r:id="rId17"/>
    <p:sldId id="360" r:id="rId18"/>
    <p:sldId id="351" r:id="rId19"/>
    <p:sldId id="353" r:id="rId20"/>
    <p:sldId id="389" r:id="rId21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0" autoAdjust="0"/>
    <p:restoredTop sz="87536" autoAdjust="0"/>
  </p:normalViewPr>
  <p:slideViewPr>
    <p:cSldViewPr showGuides="1">
      <p:cViewPr>
        <p:scale>
          <a:sx n="100" d="100"/>
          <a:sy n="100" d="100"/>
        </p:scale>
        <p:origin x="-2274" y="-138"/>
      </p:cViewPr>
      <p:guideLst>
        <p:guide orient="horz" pos="3884"/>
        <p:guide orient="horz" pos="142"/>
        <p:guide orient="horz" pos="504"/>
        <p:guide pos="5603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64" y="-96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17522B9B-11C8-425D-96B4-1A16BA854838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682B48E2-365C-4DAC-8219-3DBCE95FEE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6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E5238C35-4839-4857-8530-E88AA45116EE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3E20C71F-D261-44F0-AF44-14D6444BF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5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C71F-D261-44F0-AF44-14D6444BF6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4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46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1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7565A226-B63A-4441-832B-ED59B3176E1E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22497"/>
            <a:ext cx="5447666" cy="4472939"/>
          </a:xfrm>
          <a:noFill/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3399FF"/>
              </a:solidFill>
            </a:endParaRPr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3857572" y="9441812"/>
            <a:ext cx="2949627" cy="49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 anchor="b"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4E55A154-3CEA-475B-BDCB-BF5E7C4119A5}" type="slidenum">
              <a:rPr lang="en-GB" altLang="en-US" sz="1200">
                <a:ea typeface="ＭＳ Ｐゴシック" pitchFamily="34" charset="-128"/>
              </a:rPr>
              <a:pPr algn="r" eaLnBrk="1" hangingPunct="1"/>
              <a:t>17</a:t>
            </a:fld>
            <a:endParaRPr lang="en-GB" altLang="en-US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79D5-68FF-490A-AAB5-5C8ECFE25A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38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C71F-D261-44F0-AF44-14D6444BF656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79D5-68FF-490A-AAB5-5C8ECFE25A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59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79D5-68FF-490A-AAB5-5C8ECFE25A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59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2F163-E71A-47D3-B712-24428B6B2C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6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1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039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3990" indent="-286150" defTabSz="922039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4600" indent="-228920" defTabSz="922039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2440" indent="-228920" defTabSz="922039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0280" indent="-228920" defTabSz="922039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8120" indent="-228920" algn="ctr" defTabSz="922039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5961" indent="-228920" algn="ctr" defTabSz="922039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3801" indent="-228920" algn="ctr" defTabSz="922039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1641" indent="-228920" algn="ctr" defTabSz="922039" eaLnBrk="0" fontAlgn="base" hangingPunct="0">
              <a:spcBef>
                <a:spcPct val="25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0D9B83B-D808-4875-AB22-2FD2AB9072EB}" type="slidenum">
              <a:rPr lang="en-GB" altLang="en-US" sz="1300">
                <a:solidFill>
                  <a:prstClr val="black"/>
                </a:solidFill>
                <a:latin typeface="Arial" charset="0"/>
              </a:rPr>
              <a:pPr eaLnBrk="1" hangingPunct="1"/>
              <a:t>11</a:t>
            </a:fld>
            <a:endParaRPr lang="en-GB" alt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z="1000" noProof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ACF16-B5B3-4CAB-ACDC-194B4218CB81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12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8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826060"/>
            <a:ext cx="6696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43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12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25044"/>
            <a:ext cx="8283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text style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40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1560" y="3825044"/>
            <a:ext cx="82840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24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23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6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01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40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40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25044"/>
            <a:ext cx="8283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text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81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3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25044"/>
            <a:ext cx="82840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13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13/10/2015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46B989-A045-47E9-8537-B6FA112E7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7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36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7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4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53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0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9672" y="6480000"/>
            <a:ext cx="971128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8" r:id="rId2"/>
    <p:sldLayoutId id="2147483649" r:id="rId3"/>
    <p:sldLayoutId id="21474837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7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9" r:id="rId3"/>
    <p:sldLayoutId id="2147483680" r:id="rId4"/>
    <p:sldLayoutId id="2147483682" r:id="rId5"/>
    <p:sldLayoutId id="2147483676" r:id="rId6"/>
    <p:sldLayoutId id="214748370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6000" y="6264000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0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000" y="6480000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79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5" r:id="rId2"/>
    <p:sldLayoutId id="214748369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6000" y="6264000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13/10/2015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000" y="6480000"/>
            <a:ext cx="79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85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hyperlink" Target="http://www.eif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eib.org/eiah" TargetMode="External"/><Relationship Id="rId5" Type="http://schemas.openxmlformats.org/officeDocument/2006/relationships/hyperlink" Target="http://www.eib.org/" TargetMode="External"/><Relationship Id="rId4" Type="http://schemas.openxmlformats.org/officeDocument/2006/relationships/hyperlink" Target="mailto:martinjm@eib.org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896453"/>
            <a:ext cx="75071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-50" dirty="0" smtClean="0">
                <a:solidFill>
                  <a:schemeClr val="tx2"/>
                </a:solidFill>
              </a:rPr>
              <a:t>Investment Plan for Europe: Closing the Investment Gap</a:t>
            </a:r>
          </a:p>
          <a:p>
            <a:pPr algn="ctr"/>
            <a:r>
              <a:rPr lang="en-US" sz="1400" b="1" spc="-50" dirty="0" smtClean="0">
                <a:solidFill>
                  <a:schemeClr val="tx2"/>
                </a:solidFill>
              </a:rPr>
              <a:t>Joint conference of the European Commission and the European Investment Bank</a:t>
            </a:r>
            <a:endParaRPr lang="en-US" sz="1400" b="1" spc="-50" dirty="0">
              <a:solidFill>
                <a:schemeClr val="tx2"/>
              </a:solidFill>
            </a:endParaRPr>
          </a:p>
          <a:p>
            <a:pPr algn="ctr"/>
            <a:endParaRPr lang="en-US" sz="1600" i="1" spc="-50" dirty="0" smtClean="0">
              <a:solidFill>
                <a:schemeClr val="tx2"/>
              </a:solidFill>
            </a:endParaRPr>
          </a:p>
          <a:p>
            <a:pPr algn="ctr"/>
            <a:r>
              <a:rPr lang="en-US" sz="1600" i="1" spc="-50" dirty="0" smtClean="0">
                <a:solidFill>
                  <a:schemeClr val="tx2"/>
                </a:solidFill>
              </a:rPr>
              <a:t>16</a:t>
            </a:r>
            <a:r>
              <a:rPr lang="en-US" sz="1600" i="1" spc="-50" baseline="30000" dirty="0" smtClean="0">
                <a:solidFill>
                  <a:schemeClr val="tx2"/>
                </a:solidFill>
              </a:rPr>
              <a:t>th</a:t>
            </a:r>
            <a:r>
              <a:rPr lang="en-US" sz="1600" i="1" spc="-50" dirty="0" smtClean="0">
                <a:solidFill>
                  <a:schemeClr val="tx2"/>
                </a:solidFill>
              </a:rPr>
              <a:t> December, 2015</a:t>
            </a:r>
          </a:p>
          <a:p>
            <a:pPr algn="ctr"/>
            <a:r>
              <a:rPr lang="en-US" sz="1600" i="1" dirty="0" smtClean="0">
                <a:solidFill>
                  <a:schemeClr val="tx2"/>
                </a:solidFill>
              </a:rPr>
              <a:t>Jean-Marc MARTIN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7581" y="6223818"/>
            <a:ext cx="1810742" cy="49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7675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187624" y="1016732"/>
            <a:ext cx="1562472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CH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Project </a:t>
            </a:r>
            <a:r>
              <a:rPr kumimoji="0" lang="fr-CH" sz="12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promoters</a:t>
            </a:r>
            <a:endParaRPr kumimoji="0" lang="fr-CH" sz="12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910473" y="1016732"/>
            <a:ext cx="1562472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CH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Public </a:t>
            </a:r>
            <a:r>
              <a:rPr kumimoji="0" lang="fr-CH" sz="12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authorities</a:t>
            </a:r>
            <a:endParaRPr kumimoji="0" lang="fr-CH" sz="12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620006" y="1016732"/>
            <a:ext cx="1562472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CH" sz="12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Member</a:t>
            </a:r>
            <a:r>
              <a:rPr kumimoji="0" lang="fr-CH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 States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336196" y="1016732"/>
            <a:ext cx="1562472" cy="2880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CH" sz="12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Private</a:t>
            </a:r>
            <a:r>
              <a:rPr kumimoji="0" lang="fr-CH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 </a:t>
            </a:r>
            <a:r>
              <a:rPr kumimoji="0" lang="fr-CH" sz="12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sector</a:t>
            </a:r>
            <a:endParaRPr kumimoji="0" lang="fr-CH" sz="12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43608" y="836712"/>
            <a:ext cx="7128792" cy="64807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886200" y="764704"/>
            <a:ext cx="141845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r-CH" sz="13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3768485" y="1520788"/>
            <a:ext cx="1584176" cy="216023"/>
          </a:xfrm>
          <a:prstGeom prst="downArrow">
            <a:avLst>
              <a:gd name="adj1" fmla="val 47936"/>
              <a:gd name="adj2" fmla="val 10270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23528" y="3609020"/>
            <a:ext cx="8568952" cy="27003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96568" y="4077072"/>
            <a:ext cx="2577296" cy="1936557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fr-CH" sz="13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CH" sz="1200" dirty="0" smtClean="0">
                <a:solidFill>
                  <a:schemeClr val="tx1"/>
                </a:solidFill>
              </a:rPr>
              <a:t>Project support (JASPERS, </a:t>
            </a:r>
            <a:r>
              <a:rPr lang="fr-CH" sz="1200" dirty="0" err="1" smtClean="0">
                <a:solidFill>
                  <a:schemeClr val="tx1"/>
                </a:solidFill>
              </a:rPr>
              <a:t>project</a:t>
            </a:r>
            <a:r>
              <a:rPr lang="fr-CH" sz="1200" dirty="0" smtClean="0">
                <a:solidFill>
                  <a:schemeClr val="tx1"/>
                </a:solidFill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</a:rPr>
              <a:t>preparation</a:t>
            </a:r>
            <a:r>
              <a:rPr lang="fr-CH" sz="1200" dirty="0" smtClean="0">
                <a:solidFill>
                  <a:schemeClr val="tx1"/>
                </a:solidFill>
              </a:rPr>
              <a:t> and </a:t>
            </a:r>
            <a:r>
              <a:rPr lang="fr-CH" sz="1200" dirty="0" err="1" smtClean="0">
                <a:solidFill>
                  <a:schemeClr val="tx1"/>
                </a:solidFill>
              </a:rPr>
              <a:t>implementation</a:t>
            </a:r>
            <a:r>
              <a:rPr lang="fr-CH" sz="1200" dirty="0" smtClean="0">
                <a:solidFill>
                  <a:schemeClr val="tx1"/>
                </a:solidFill>
              </a:rPr>
              <a:t> support)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CH" sz="1200" dirty="0" smtClean="0">
                <a:solidFill>
                  <a:schemeClr val="tx1"/>
                </a:solidFill>
              </a:rPr>
              <a:t>Financial instruments (fi-</a:t>
            </a:r>
            <a:r>
              <a:rPr lang="fr-CH" sz="1200" dirty="0" err="1" smtClean="0">
                <a:solidFill>
                  <a:schemeClr val="tx1"/>
                </a:solidFill>
              </a:rPr>
              <a:t>compass</a:t>
            </a:r>
            <a:r>
              <a:rPr lang="fr-CH" sz="1200" dirty="0" smtClean="0">
                <a:solidFill>
                  <a:schemeClr val="tx1"/>
                </a:solidFill>
              </a:rPr>
              <a:t>, b</a:t>
            </a:r>
            <a:r>
              <a:rPr lang="en-US" sz="1200" dirty="0" err="1" smtClean="0">
                <a:solidFill>
                  <a:schemeClr val="tx1"/>
                </a:solidFill>
              </a:rPr>
              <a:t>ilateral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services for </a:t>
            </a:r>
            <a:r>
              <a:rPr lang="en-US" sz="1200" dirty="0" smtClean="0">
                <a:solidFill>
                  <a:schemeClr val="tx1"/>
                </a:solidFill>
              </a:rPr>
              <a:t>MAs)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Access to finance (</a:t>
            </a:r>
            <a:r>
              <a:rPr lang="en-US" sz="1200" dirty="0" err="1" smtClean="0">
                <a:solidFill>
                  <a:schemeClr val="tx1"/>
                </a:solidFill>
              </a:rPr>
              <a:t>InnovFin</a:t>
            </a:r>
            <a:r>
              <a:rPr lang="en-US" sz="1200" dirty="0" smtClean="0">
                <a:solidFill>
                  <a:schemeClr val="tx1"/>
                </a:solidFill>
              </a:rPr>
              <a:t> Advisory, EPEC, NPST)</a:t>
            </a:r>
            <a:endParaRPr lang="en-US" sz="13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sz="13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03548" y="3681028"/>
            <a:ext cx="1836204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EIB’s existing advisory </a:t>
            </a:r>
            <a:r>
              <a:rPr lang="en-US" sz="1200" b="1" dirty="0" err="1" smtClean="0">
                <a:solidFill>
                  <a:schemeClr val="bg1"/>
                </a:solidFill>
              </a:rPr>
              <a:t>programmes</a:t>
            </a:r>
            <a:r>
              <a:rPr lang="en-US" sz="1200" b="1" dirty="0" smtClean="0">
                <a:solidFill>
                  <a:schemeClr val="bg1"/>
                </a:solidFill>
              </a:rPr>
              <a:t> and activities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21650" y="1867249"/>
            <a:ext cx="6350750" cy="1381731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CH" sz="19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</a:rPr>
              <a:t>Europea</a:t>
            </a:r>
            <a:r>
              <a:rPr lang="fr-CH" sz="1900" b="1" dirty="0" err="1" smtClean="0">
                <a:solidFill>
                  <a:schemeClr val="tx2"/>
                </a:solidFill>
              </a:rPr>
              <a:t>n</a:t>
            </a:r>
            <a:r>
              <a:rPr lang="fr-CH" sz="1900" b="1" dirty="0" smtClean="0">
                <a:solidFill>
                  <a:schemeClr val="tx2"/>
                </a:solidFill>
              </a:rPr>
              <a:t> Investment </a:t>
            </a:r>
            <a:r>
              <a:rPr lang="fr-CH" sz="1900" b="1" dirty="0" err="1" smtClean="0">
                <a:solidFill>
                  <a:schemeClr val="tx2"/>
                </a:solidFill>
              </a:rPr>
              <a:t>Advisory</a:t>
            </a:r>
            <a:r>
              <a:rPr lang="fr-CH" sz="1900" b="1" dirty="0" smtClean="0">
                <a:solidFill>
                  <a:schemeClr val="tx2"/>
                </a:solidFill>
              </a:rPr>
              <a:t> Hub (EIAH)</a:t>
            </a:r>
            <a:endParaRPr kumimoji="0" lang="en-GB" sz="19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3383868" y="4084731"/>
            <a:ext cx="2577296" cy="1936557"/>
          </a:xfrm>
          <a:prstGeom prst="roundRect">
            <a:avLst/>
          </a:prstGeom>
          <a:ln>
            <a:solidFill>
              <a:srgbClr val="6699FF"/>
            </a:solidFill>
            <a:prstDash val="sysDash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fr-CH" sz="13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CH" sz="1200" dirty="0" smtClean="0">
                <a:solidFill>
                  <a:schemeClr val="tx1"/>
                </a:solidFill>
              </a:rPr>
              <a:t>New </a:t>
            </a:r>
            <a:r>
              <a:rPr lang="fr-CH" sz="1200" dirty="0" err="1" smtClean="0">
                <a:solidFill>
                  <a:schemeClr val="tx1"/>
                </a:solidFill>
              </a:rPr>
              <a:t>investment</a:t>
            </a:r>
            <a:r>
              <a:rPr lang="fr-CH" sz="1200" dirty="0" smtClean="0">
                <a:solidFill>
                  <a:schemeClr val="tx1"/>
                </a:solidFill>
              </a:rPr>
              <a:t> support </a:t>
            </a:r>
            <a:r>
              <a:rPr lang="fr-CH" sz="1200" dirty="0" err="1" smtClean="0">
                <a:solidFill>
                  <a:schemeClr val="tx1"/>
                </a:solidFill>
              </a:rPr>
              <a:t>also</a:t>
            </a:r>
            <a:r>
              <a:rPr lang="fr-CH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in areas </a:t>
            </a:r>
            <a:r>
              <a:rPr lang="en-US" sz="1200" dirty="0">
                <a:solidFill>
                  <a:schemeClr val="tx1"/>
                </a:solidFill>
              </a:rPr>
              <a:t>relevant to the scope of </a:t>
            </a:r>
            <a:r>
              <a:rPr lang="en-US" sz="1200" dirty="0" smtClean="0">
                <a:solidFill>
                  <a:schemeClr val="tx1"/>
                </a:solidFill>
              </a:rPr>
              <a:t>EFSI (could be delivered by EIB advisory or operational teams)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Identification of needs as they arise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6171168" y="4084731"/>
            <a:ext cx="2577296" cy="1936557"/>
          </a:xfrm>
          <a:prstGeom prst="roundRect">
            <a:avLst/>
          </a:prstGeom>
          <a:ln>
            <a:solidFill>
              <a:srgbClr val="99CCFF"/>
            </a:solidFill>
            <a:prstDash val="sysDash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fr-CH" sz="13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CH" sz="1200" dirty="0" smtClean="0">
                <a:solidFill>
                  <a:schemeClr val="tx1"/>
                </a:solidFill>
              </a:rPr>
              <a:t>Network of institutions incl. EIB Group, EC, National </a:t>
            </a:r>
            <a:r>
              <a:rPr lang="fr-CH" sz="1200" dirty="0" err="1" smtClean="0">
                <a:solidFill>
                  <a:schemeClr val="tx1"/>
                </a:solidFill>
              </a:rPr>
              <a:t>Promotional</a:t>
            </a:r>
            <a:r>
              <a:rPr lang="fr-CH" sz="1200" dirty="0" smtClean="0">
                <a:solidFill>
                  <a:schemeClr val="tx1"/>
                </a:solidFill>
              </a:rPr>
              <a:t> Banks, etc</a:t>
            </a:r>
            <a:r>
              <a:rPr lang="fr-CH" sz="1200" dirty="0">
                <a:solidFill>
                  <a:schemeClr val="tx1"/>
                </a:solidFill>
              </a:rPr>
              <a:t>.</a:t>
            </a:r>
            <a:endParaRPr lang="fr-CH" sz="12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CH" sz="1200" dirty="0" smtClean="0">
                <a:solidFill>
                  <a:schemeClr val="tx1"/>
                </a:solidFill>
              </a:rPr>
              <a:t>Integrated collaboration model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300569" y="3681028"/>
            <a:ext cx="1836204" cy="648072"/>
          </a:xfrm>
          <a:prstGeom prst="roundRect">
            <a:avLst/>
          </a:prstGeom>
          <a:solidFill>
            <a:srgbClr val="6699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Additional advisory and technical assistance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6099160" y="3681028"/>
            <a:ext cx="1836204" cy="648072"/>
          </a:xfrm>
          <a:prstGeom prst="roundRect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EIAH’s partner institutions’ expertise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3" name="Down Arrow 62"/>
          <p:cNvSpPr/>
          <p:nvPr/>
        </p:nvSpPr>
        <p:spPr bwMode="auto">
          <a:xfrm rot="10800000">
            <a:off x="3768485" y="3356992"/>
            <a:ext cx="1584176" cy="216023"/>
          </a:xfrm>
          <a:prstGeom prst="downArrow">
            <a:avLst>
              <a:gd name="adj1" fmla="val 47936"/>
              <a:gd name="adj2" fmla="val 10270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886200" y="6021288"/>
            <a:ext cx="141845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r-CH" sz="13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1" name="Left-Right Arrow 20"/>
          <p:cNvSpPr/>
          <p:nvPr/>
        </p:nvSpPr>
        <p:spPr bwMode="auto">
          <a:xfrm>
            <a:off x="2703148" y="1700808"/>
            <a:ext cx="3759408" cy="468052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fr-CH" sz="1200" dirty="0" smtClean="0">
                <a:solidFill>
                  <a:schemeClr val="tx2"/>
                </a:solidFill>
              </a:rPr>
              <a:t>Web content + </a:t>
            </a:r>
            <a:r>
              <a:rPr lang="fr-CH" sz="1200" dirty="0">
                <a:solidFill>
                  <a:schemeClr val="tx2"/>
                </a:solidFill>
              </a:rPr>
              <a:t>W</a:t>
            </a:r>
            <a:r>
              <a:rPr lang="fr-CH" sz="1200" dirty="0" smtClean="0">
                <a:solidFill>
                  <a:schemeClr val="tx2"/>
                </a:solidFill>
              </a:rPr>
              <a:t>eb portal + Help Desk team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2" name="Double Bracket 1"/>
          <p:cNvSpPr/>
          <p:nvPr/>
        </p:nvSpPr>
        <p:spPr bwMode="auto">
          <a:xfrm>
            <a:off x="3173864" y="2744924"/>
            <a:ext cx="3008614" cy="360040"/>
          </a:xfrm>
          <a:prstGeom prst="bracketPair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CH" sz="1200" i="1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Managed</a:t>
            </a:r>
            <a:r>
              <a:rPr kumimoji="0" lang="fr-CH" sz="1200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 by EIB in </a:t>
            </a:r>
            <a:r>
              <a:rPr kumimoji="0" lang="fr-CH" sz="1200" i="1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partnership</a:t>
            </a:r>
            <a:r>
              <a:rPr kumimoji="0" lang="fr-CH" sz="1200" i="1" u="none" strike="noStrike" cap="none" normalizeH="0" dirty="0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 </a:t>
            </a:r>
            <a:r>
              <a:rPr kumimoji="0" lang="fr-CH" sz="1200" i="1" u="none" strike="noStrike" cap="none" normalizeH="0" dirty="0" err="1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with</a:t>
            </a:r>
            <a:r>
              <a:rPr kumimoji="0" lang="fr-CH" sz="1200" i="1" u="none" strike="noStrike" cap="none" normalizeH="0" dirty="0" smtClean="0">
                <a:ln>
                  <a:noFill/>
                </a:ln>
                <a:effectLst/>
                <a:latin typeface="Arial" charset="0"/>
                <a:cs typeface="Times New Roman" pitchFamily="18" charset="0"/>
              </a:rPr>
              <a:t> EC</a:t>
            </a:r>
            <a:endParaRPr kumimoji="0" lang="en-GB" sz="1200" i="1" u="none" strike="noStrike" cap="none" normalizeH="0" baseline="0" dirty="0" smtClean="0">
              <a:ln>
                <a:noFill/>
              </a:ln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188640"/>
            <a:ext cx="9144000" cy="6120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European Investment Advisory Hub (EIAH)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55676" y="6417332"/>
            <a:ext cx="7488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</a:t>
            </a:r>
            <a:r>
              <a:rPr lang="en-GB" sz="1000" dirty="0" smtClean="0">
                <a:solidFill>
                  <a:schemeClr val="bg1"/>
                </a:solidFill>
              </a:rPr>
              <a:t>Group		                10</a:t>
            </a:r>
            <a:endParaRPr lang="en-GB" sz="1000" dirty="0">
              <a:solidFill>
                <a:schemeClr val="bg1"/>
              </a:solidFill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917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ontent Placeholder 2"/>
          <p:cNvSpPr txBox="1">
            <a:spLocks/>
          </p:cNvSpPr>
          <p:nvPr/>
        </p:nvSpPr>
        <p:spPr>
          <a:xfrm>
            <a:off x="4885692" y="1448780"/>
            <a:ext cx="3970784" cy="33385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GB" sz="16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EFSI is </a:t>
            </a:r>
            <a:r>
              <a:rPr lang="en-GB" sz="1600" u="sng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NOT</a:t>
            </a:r>
            <a:r>
              <a:rPr lang="en-GB" sz="16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 a fund or </a:t>
            </a:r>
            <a:r>
              <a:rPr lang="pt-BR" sz="1600" kern="0" dirty="0">
                <a:solidFill>
                  <a:schemeClr val="tx2"/>
                </a:solidFill>
                <a:latin typeface="Arial" panose="020B0604020202020204" pitchFamily="34" charset="0"/>
              </a:rPr>
              <a:t>a </a:t>
            </a:r>
            <a:r>
              <a:rPr lang="pt-BR" sz="1600" kern="0" dirty="0" err="1">
                <a:solidFill>
                  <a:schemeClr val="tx2"/>
                </a:solidFill>
                <a:latin typeface="Arial" panose="020B0604020202020204" pitchFamily="34" charset="0"/>
              </a:rPr>
              <a:t>separate</a:t>
            </a:r>
            <a:r>
              <a:rPr lang="pt-BR" sz="1600" kern="0" dirty="0">
                <a:solidFill>
                  <a:schemeClr val="tx2"/>
                </a:solidFill>
                <a:latin typeface="Arial" panose="020B0604020202020204" pitchFamily="34" charset="0"/>
              </a:rPr>
              <a:t> legal </a:t>
            </a:r>
            <a:r>
              <a:rPr lang="pt-BR" sz="1600" kern="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entity</a:t>
            </a:r>
            <a:endParaRPr lang="en-GB" sz="1600" kern="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GB" sz="16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It is a </a:t>
            </a:r>
            <a:r>
              <a:rPr lang="pt-BR" sz="1600" kern="0" dirty="0">
                <a:solidFill>
                  <a:schemeClr val="tx2"/>
                </a:solidFill>
                <a:latin typeface="Arial" panose="020B0604020202020204" pitchFamily="34" charset="0"/>
              </a:rPr>
              <a:t>contractual arrangement </a:t>
            </a:r>
            <a:r>
              <a:rPr lang="pt-BR" sz="16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between EC </a:t>
            </a:r>
            <a:r>
              <a:rPr lang="pt-BR" sz="1600" kern="0" dirty="0">
                <a:solidFill>
                  <a:schemeClr val="tx2"/>
                </a:solidFill>
                <a:latin typeface="Arial" panose="020B0604020202020204" pitchFamily="34" charset="0"/>
              </a:rPr>
              <a:t>&amp; </a:t>
            </a:r>
            <a:r>
              <a:rPr lang="pt-BR" sz="16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EIB </a:t>
            </a:r>
            <a:r>
              <a:rPr lang="pt-BR" sz="1600" kern="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Group</a:t>
            </a:r>
            <a:r>
              <a:rPr lang="pt-BR" sz="16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GB" sz="16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EFSI consists of: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sz="16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EUR 16bn EC guarantee in favour of EIB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sz="16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EUR 5bn capital contribution by EIB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sz="16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Target of generating EUR 315bn investment in 3 yrs.</a:t>
            </a:r>
          </a:p>
          <a:p>
            <a:pPr marL="0" indent="0">
              <a:buSzPct val="80000"/>
              <a:buNone/>
            </a:pPr>
            <a:endParaRPr lang="en-GB" sz="1600" kern="0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188640"/>
            <a:ext cx="9144000" cy="612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Overview</a:t>
            </a:r>
            <a:r>
              <a:rPr lang="en-US" sz="2800" b="1" dirty="0"/>
              <a:t>: Contractual setup</a:t>
            </a:r>
            <a:endParaRPr lang="en-GB" sz="2800" b="1" dirty="0"/>
          </a:p>
        </p:txBody>
      </p:sp>
      <p:pic>
        <p:nvPicPr>
          <p:cNvPr id="41" name="Picture 2" descr="C:\Users\SCHLITT\AppData\Local\Microsoft\Windows\Temporary Internet Files\Content.Outlook\PVPAIYGG\03_SLIDE_PRESIDENT_2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4" y="2142672"/>
            <a:ext cx="4750918" cy="267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/>
          </p:cNvSpPr>
          <p:nvPr/>
        </p:nvSpPr>
        <p:spPr>
          <a:xfrm>
            <a:off x="613170" y="1494600"/>
            <a:ext cx="3714530" cy="3231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400" b="1" kern="0" dirty="0" smtClean="0">
                <a:solidFill>
                  <a:srgbClr val="0A3E81"/>
                </a:solidFill>
                <a:latin typeface="Calibri"/>
              </a:rPr>
              <a:t>European Fund for Strategic Investments (EFSI)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03548" y="5265204"/>
            <a:ext cx="612068" cy="3693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223628" y="52652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kern="0">
                <a:solidFill>
                  <a:srgbClr val="015CAB"/>
                </a:solidFill>
                <a:cs typeface="Times New Roman"/>
              </a:rPr>
              <a:t>All operations are EIB Group operations</a:t>
            </a:r>
            <a:endParaRPr lang="en-US" kern="0">
              <a:solidFill>
                <a:srgbClr val="015CAB"/>
              </a:solidFill>
              <a:ea typeface="+mj-ea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5676" y="6417332"/>
            <a:ext cx="7488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</a:t>
            </a:r>
            <a:r>
              <a:rPr lang="en-GB" sz="1000" dirty="0" smtClean="0">
                <a:solidFill>
                  <a:schemeClr val="bg1"/>
                </a:solidFill>
              </a:rPr>
              <a:t>Group		         11</a:t>
            </a:r>
            <a:endParaRPr lang="en-GB" sz="1000" dirty="0">
              <a:solidFill>
                <a:schemeClr val="bg1"/>
              </a:solidFill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808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088740"/>
            <a:ext cx="8229600" cy="39604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GB" sz="1800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Key milestones: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kern="0" dirty="0">
              <a:solidFill>
                <a:srgbClr val="4F81BD">
                  <a:lumMod val="7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kern="0" dirty="0" smtClean="0">
              <a:solidFill>
                <a:srgbClr val="4F81BD">
                  <a:lumMod val="7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kern="0" dirty="0">
              <a:solidFill>
                <a:srgbClr val="4F81BD">
                  <a:lumMod val="7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kern="0" dirty="0" smtClean="0">
              <a:solidFill>
                <a:srgbClr val="4F81BD">
                  <a:lumMod val="7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kern="0" dirty="0">
              <a:solidFill>
                <a:srgbClr val="4F81BD">
                  <a:lumMod val="7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kern="0" dirty="0" smtClean="0">
              <a:solidFill>
                <a:srgbClr val="4F81BD">
                  <a:lumMod val="75000"/>
                </a:srgbClr>
              </a:solidFill>
            </a:endParaRPr>
          </a:p>
          <a:p>
            <a:pPr>
              <a:spcBef>
                <a:spcPts val="1800"/>
              </a:spcBef>
              <a:buSzPct val="80000"/>
              <a:buFont typeface="Wingdings" panose="05000000000000000000" pitchFamily="2" charset="2"/>
              <a:buChar char="q"/>
            </a:pPr>
            <a:endParaRPr lang="en-GB" sz="1800" kern="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CH" sz="2400" kern="0" dirty="0">
              <a:solidFill>
                <a:srgbClr val="4F81BD">
                  <a:lumMod val="7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CH" sz="2400" kern="0" dirty="0" smtClean="0">
              <a:solidFill>
                <a:srgbClr val="4F81BD">
                  <a:lumMod val="7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CH" sz="2400" kern="0" dirty="0">
              <a:solidFill>
                <a:srgbClr val="4F81BD">
                  <a:lumMod val="75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CH" sz="2400" kern="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fr-CH" sz="2400" kern="0" dirty="0" smtClean="0">
              <a:solidFill>
                <a:srgbClr val="4F81BD">
                  <a:lumMod val="75000"/>
                </a:srgbClr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fr-CH" sz="2400" kern="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0" indent="0">
              <a:buFont typeface="Arial" charset="0"/>
              <a:buNone/>
            </a:pPr>
            <a:endParaRPr lang="en-GB" sz="2400" kern="0" dirty="0" smtClean="0">
              <a:solidFill>
                <a:srgbClr val="4F81BD">
                  <a:lumMod val="75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2960" y="1844824"/>
            <a:ext cx="7949480" cy="432048"/>
            <a:chOff x="582960" y="2276872"/>
            <a:chExt cx="7949480" cy="432048"/>
          </a:xfrm>
        </p:grpSpPr>
        <p:sp>
          <p:nvSpPr>
            <p:cNvPr id="2" name="Chevron 1"/>
            <p:cNvSpPr/>
            <p:nvPr/>
          </p:nvSpPr>
          <p:spPr bwMode="auto">
            <a:xfrm>
              <a:off x="582960" y="2276872"/>
              <a:ext cx="1440160" cy="43204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5000"/>
                </a:spcBef>
                <a:buFontTx/>
                <a:buNone/>
              </a:pPr>
              <a:r>
                <a:rPr lang="en-GB" sz="2400" dirty="0" smtClean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2015</a:t>
              </a:r>
            </a:p>
          </p:txBody>
        </p:sp>
        <p:sp>
          <p:nvSpPr>
            <p:cNvPr id="21" name="Chevron 20"/>
            <p:cNvSpPr/>
            <p:nvPr/>
          </p:nvSpPr>
          <p:spPr bwMode="auto">
            <a:xfrm>
              <a:off x="1879104" y="2276872"/>
              <a:ext cx="1440160" cy="43204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5000"/>
                </a:spcBef>
                <a:buFontTx/>
                <a:buNone/>
              </a:pPr>
              <a:r>
                <a:rPr lang="en-GB" sz="2400" dirty="0" smtClean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2016</a:t>
              </a:r>
            </a:p>
            <a:p>
              <a:pPr algn="ctr">
                <a:spcBef>
                  <a:spcPct val="25000"/>
                </a:spcBef>
                <a:buFontTx/>
                <a:buNone/>
              </a:pPr>
              <a:endParaRPr lang="en-GB" sz="2400" dirty="0" smtClean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2" name="Chevron 21"/>
            <p:cNvSpPr/>
            <p:nvPr/>
          </p:nvSpPr>
          <p:spPr bwMode="auto">
            <a:xfrm>
              <a:off x="3175248" y="2276872"/>
              <a:ext cx="1440160" cy="43204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5000"/>
                </a:spcBef>
                <a:buFontTx/>
                <a:buNone/>
              </a:pPr>
              <a:r>
                <a:rPr lang="en-GB" sz="2400" dirty="0" smtClean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2017</a:t>
              </a:r>
            </a:p>
          </p:txBody>
        </p:sp>
        <p:sp>
          <p:nvSpPr>
            <p:cNvPr id="24" name="Chevron 23"/>
            <p:cNvSpPr/>
            <p:nvPr/>
          </p:nvSpPr>
          <p:spPr bwMode="auto">
            <a:xfrm>
              <a:off x="4471392" y="2276872"/>
              <a:ext cx="1440160" cy="43204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5000"/>
                </a:spcBef>
                <a:buFontTx/>
                <a:buNone/>
              </a:pPr>
              <a:r>
                <a:rPr lang="en-GB" sz="2400" dirty="0" smtClean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2018</a:t>
              </a:r>
            </a:p>
            <a:p>
              <a:pPr algn="ctr">
                <a:spcBef>
                  <a:spcPct val="25000"/>
                </a:spcBef>
                <a:buFontTx/>
                <a:buNone/>
              </a:pPr>
              <a:endParaRPr lang="en-GB" sz="2400" dirty="0" smtClean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6" name="Chevron 25"/>
            <p:cNvSpPr/>
            <p:nvPr/>
          </p:nvSpPr>
          <p:spPr bwMode="auto">
            <a:xfrm>
              <a:off x="5796136" y="2276872"/>
              <a:ext cx="1440160" cy="43204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5000"/>
                </a:spcBef>
                <a:buFontTx/>
                <a:buNone/>
              </a:pPr>
              <a:r>
                <a:rPr lang="en-GB" sz="2400" dirty="0" smtClean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2019</a:t>
              </a:r>
            </a:p>
          </p:txBody>
        </p:sp>
        <p:sp>
          <p:nvSpPr>
            <p:cNvPr id="27" name="Chevron 26"/>
            <p:cNvSpPr/>
            <p:nvPr/>
          </p:nvSpPr>
          <p:spPr bwMode="auto">
            <a:xfrm>
              <a:off x="7092280" y="2276872"/>
              <a:ext cx="1440160" cy="43204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5000"/>
                </a:spcBef>
                <a:buFontTx/>
                <a:buNone/>
              </a:pPr>
              <a:r>
                <a:rPr lang="en-GB" sz="2400" dirty="0" smtClean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2020</a:t>
              </a:r>
            </a:p>
            <a:p>
              <a:pPr algn="ctr">
                <a:spcBef>
                  <a:spcPct val="25000"/>
                </a:spcBef>
                <a:buFontTx/>
                <a:buNone/>
              </a:pPr>
              <a:endParaRPr lang="en-GB" sz="2400" dirty="0" smtClean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V="1">
            <a:off x="7825633" y="2348880"/>
            <a:ext cx="0" cy="54000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363077" y="2587438"/>
            <a:ext cx="808766" cy="336589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dirty="0" smtClean="0">
                <a:solidFill>
                  <a:srgbClr val="000000"/>
                </a:solidFill>
              </a:rPr>
              <a:t>30 June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63634" y="2995109"/>
            <a:ext cx="808766" cy="1011005"/>
          </a:xfrm>
          <a:prstGeom prst="roundRect">
            <a:avLst>
              <a:gd name="adj" fmla="val 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000" smtClean="0">
                <a:solidFill>
                  <a:srgbClr val="000000"/>
                </a:solidFill>
              </a:rPr>
              <a:t>2</a:t>
            </a:r>
            <a:r>
              <a:rPr lang="en-GB" sz="1000" baseline="30000" smtClean="0">
                <a:solidFill>
                  <a:srgbClr val="000000"/>
                </a:solidFill>
              </a:rPr>
              <a:t>nd</a:t>
            </a:r>
            <a:r>
              <a:rPr lang="en-GB" sz="1000" smtClean="0">
                <a:solidFill>
                  <a:srgbClr val="000000"/>
                </a:solidFill>
              </a:rPr>
              <a:t> deadline </a:t>
            </a:r>
            <a:r>
              <a:rPr lang="en-GB" sz="1000" dirty="0" smtClean="0">
                <a:solidFill>
                  <a:srgbClr val="000000"/>
                </a:solidFill>
              </a:rPr>
              <a:t>for signature of EFSI Operations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546724" y="2348880"/>
            <a:ext cx="0" cy="54000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084168" y="2587438"/>
            <a:ext cx="808766" cy="336589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dirty="0">
                <a:solidFill>
                  <a:srgbClr val="000000"/>
                </a:solidFill>
              </a:rPr>
              <a:t>4</a:t>
            </a:r>
            <a:r>
              <a:rPr lang="en-GB" sz="1200" dirty="0" smtClean="0">
                <a:solidFill>
                  <a:srgbClr val="000000"/>
                </a:solidFill>
              </a:rPr>
              <a:t> July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84725" y="2995109"/>
            <a:ext cx="808766" cy="1011005"/>
          </a:xfrm>
          <a:prstGeom prst="roundRect">
            <a:avLst>
              <a:gd name="adj" fmla="val 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000" dirty="0" smtClean="0">
                <a:solidFill>
                  <a:srgbClr val="000000"/>
                </a:solidFill>
              </a:rPr>
              <a:t>Deadline for approval of EFSI Operations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112060" y="2348880"/>
            <a:ext cx="0" cy="54000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703928" y="2587438"/>
            <a:ext cx="808766" cy="336589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dirty="0" smtClean="0">
                <a:solidFill>
                  <a:srgbClr val="000000"/>
                </a:solidFill>
              </a:rPr>
              <a:t>4 July</a:t>
            </a:r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295636" y="2429605"/>
            <a:ext cx="0" cy="54000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99592" y="2668163"/>
            <a:ext cx="808766" cy="336589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dirty="0" smtClean="0">
                <a:solidFill>
                  <a:srgbClr val="000000"/>
                </a:solidFill>
              </a:rPr>
              <a:t>4 July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00149" y="3075834"/>
            <a:ext cx="808766" cy="1011005"/>
          </a:xfrm>
          <a:prstGeom prst="roundRect">
            <a:avLst>
              <a:gd name="adj" fmla="val 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000" dirty="0" smtClean="0">
                <a:solidFill>
                  <a:srgbClr val="000000"/>
                </a:solidFill>
              </a:rPr>
              <a:t>Entry into force of EFSI Regulation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188640"/>
            <a:ext cx="9144000" cy="6120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Overview</a:t>
            </a:r>
            <a:r>
              <a:rPr lang="en-US" sz="2800" b="1" dirty="0"/>
              <a:t>: Timeline and investment period</a:t>
            </a:r>
            <a:endParaRPr lang="en-GB" sz="2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4716016" y="2996952"/>
            <a:ext cx="808766" cy="1011005"/>
          </a:xfrm>
          <a:prstGeom prst="roundRect">
            <a:avLst>
              <a:gd name="adj" fmla="val 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000" smtClean="0">
                <a:solidFill>
                  <a:srgbClr val="000000"/>
                </a:solidFill>
              </a:rPr>
              <a:t>1st deadline for signature of EFSI operations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96136" y="2384884"/>
            <a:ext cx="0" cy="237626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99592" y="4255646"/>
            <a:ext cx="4625190" cy="505502"/>
          </a:xfrm>
          <a:prstGeom prst="roundRect">
            <a:avLst>
              <a:gd name="adj" fmla="val 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000" smtClean="0">
                <a:solidFill>
                  <a:srgbClr val="000000"/>
                </a:solidFill>
              </a:rPr>
              <a:t>Investment period to achieve EUR 315 bn of total investments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148064" y="4041128"/>
            <a:ext cx="0" cy="214518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084724" y="4257092"/>
            <a:ext cx="2068349" cy="505502"/>
          </a:xfrm>
          <a:prstGeom prst="roundRect">
            <a:avLst>
              <a:gd name="adj" fmla="val 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000" smtClean="0">
                <a:solidFill>
                  <a:srgbClr val="000000"/>
                </a:solidFill>
              </a:rPr>
              <a:t>“Extended” investment period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503548" y="5367119"/>
            <a:ext cx="612068" cy="3693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1223628" y="5193196"/>
            <a:ext cx="748883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kern="0" dirty="0" smtClean="0">
                <a:solidFill>
                  <a:srgbClr val="015CAB"/>
                </a:solidFill>
                <a:cs typeface="Times New Roman"/>
              </a:rPr>
              <a:t>EFSI Operations to target EUR 315 </a:t>
            </a:r>
            <a:r>
              <a:rPr lang="en-US" kern="0" dirty="0" err="1" smtClean="0">
                <a:solidFill>
                  <a:srgbClr val="015CAB"/>
                </a:solidFill>
                <a:cs typeface="Times New Roman"/>
              </a:rPr>
              <a:t>bn</a:t>
            </a:r>
            <a:r>
              <a:rPr lang="en-US" kern="0" dirty="0" smtClean="0">
                <a:solidFill>
                  <a:srgbClr val="015CAB"/>
                </a:solidFill>
                <a:cs typeface="Times New Roman"/>
              </a:rPr>
              <a:t> of total investment by 2018.</a:t>
            </a:r>
          </a:p>
          <a:p>
            <a:pPr>
              <a:spcAft>
                <a:spcPts val="600"/>
              </a:spcAft>
            </a:pP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Investment </a:t>
            </a: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Period extends until 30 June </a:t>
            </a: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2020.</a:t>
            </a:r>
            <a:endParaRPr lang="en-US" kern="0" dirty="0">
              <a:solidFill>
                <a:srgbClr val="015CAB"/>
              </a:solidFill>
              <a:ea typeface="+mj-ea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93150" y="3091714"/>
            <a:ext cx="1764196" cy="914400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Third anniversary of signing the EFSI Regulation</a:t>
            </a:r>
            <a:endParaRPr lang="en-GB" sz="100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7"/>
            <a:endCxn id="50" idx="1"/>
          </p:cNvCxnSpPr>
          <p:nvPr/>
        </p:nvCxnSpPr>
        <p:spPr>
          <a:xfrm flipV="1">
            <a:off x="3798985" y="2755733"/>
            <a:ext cx="904943" cy="46989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12</a:t>
            </a:fld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1655676" y="641733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Group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921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540" y="1376772"/>
            <a:ext cx="82809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2"/>
                </a:solidFill>
              </a:rPr>
              <a:t>Impact-oriented operations: </a:t>
            </a:r>
            <a:r>
              <a:rPr lang="en-GB" sz="1800" dirty="0" smtClean="0">
                <a:solidFill>
                  <a:schemeClr val="tx2"/>
                </a:solidFill>
              </a:rPr>
              <a:t>Objective to maximise economic </a:t>
            </a:r>
            <a:r>
              <a:rPr lang="en-GB" sz="1800" dirty="0">
                <a:solidFill>
                  <a:schemeClr val="tx2"/>
                </a:solidFill>
              </a:rPr>
              <a:t>impact in EU </a:t>
            </a:r>
            <a:r>
              <a:rPr lang="en-GB" sz="1800" dirty="0" smtClean="0">
                <a:solidFill>
                  <a:schemeClr val="tx2"/>
                </a:solidFill>
              </a:rPr>
              <a:t>through increased investments</a:t>
            </a:r>
            <a:endParaRPr lang="en-GB" sz="1800" dirty="0">
              <a:solidFill>
                <a:schemeClr val="tx2"/>
              </a:solidFill>
            </a:endParaRPr>
          </a:p>
          <a:p>
            <a:pPr marL="342900" lvl="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2"/>
                </a:solidFill>
              </a:rPr>
              <a:t>Flexible</a:t>
            </a:r>
            <a:r>
              <a:rPr lang="en-GB" sz="1800" dirty="0">
                <a:solidFill>
                  <a:schemeClr val="tx2"/>
                </a:solidFill>
              </a:rPr>
              <a:t>, diverse products: </a:t>
            </a:r>
            <a:r>
              <a:rPr lang="en-GB" sz="1800" dirty="0" smtClean="0">
                <a:solidFill>
                  <a:schemeClr val="tx2"/>
                </a:solidFill>
              </a:rPr>
              <a:t>Adapted </a:t>
            </a:r>
            <a:r>
              <a:rPr lang="en-GB" sz="1800" dirty="0">
                <a:solidFill>
                  <a:schemeClr val="tx2"/>
                </a:solidFill>
              </a:rPr>
              <a:t>to client’s </a:t>
            </a:r>
            <a:r>
              <a:rPr lang="en-GB" sz="1800" dirty="0" smtClean="0">
                <a:solidFill>
                  <a:schemeClr val="tx2"/>
                </a:solidFill>
              </a:rPr>
              <a:t>needs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2"/>
                </a:solidFill>
              </a:rPr>
              <a:t>Risk-absorbing </a:t>
            </a:r>
            <a:r>
              <a:rPr lang="en-GB" sz="1800" dirty="0">
                <a:solidFill>
                  <a:schemeClr val="tx2"/>
                </a:solidFill>
              </a:rPr>
              <a:t>to </a:t>
            </a:r>
            <a:r>
              <a:rPr lang="en-GB" sz="1800" dirty="0" smtClean="0">
                <a:solidFill>
                  <a:schemeClr val="tx2"/>
                </a:solidFill>
              </a:rPr>
              <a:t>trigger investments with higher </a:t>
            </a:r>
            <a:r>
              <a:rPr lang="en-GB" sz="1800" dirty="0">
                <a:solidFill>
                  <a:schemeClr val="tx2"/>
                </a:solidFill>
              </a:rPr>
              <a:t>risk </a:t>
            </a:r>
            <a:r>
              <a:rPr lang="en-GB" sz="1800" dirty="0" smtClean="0">
                <a:solidFill>
                  <a:schemeClr val="tx2"/>
                </a:solidFill>
              </a:rPr>
              <a:t>profile (</a:t>
            </a:r>
            <a:r>
              <a:rPr lang="en-GB" sz="1800" dirty="0" err="1">
                <a:solidFill>
                  <a:schemeClr val="tx2"/>
                </a:solidFill>
              </a:rPr>
              <a:t>additionality</a:t>
            </a:r>
            <a:r>
              <a:rPr lang="en-GB" sz="1800" dirty="0" smtClean="0">
                <a:solidFill>
                  <a:schemeClr val="tx2"/>
                </a:solidFill>
              </a:rPr>
              <a:t>), but economically and technically viable (bankability) 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fr-CH" sz="1800" i="1" u="sng" dirty="0" err="1">
                <a:solidFill>
                  <a:schemeClr val="tx2"/>
                </a:solidFill>
              </a:rPr>
              <a:t>E</a:t>
            </a:r>
            <a:r>
              <a:rPr lang="fr-CH" sz="1800" i="1" u="sng" dirty="0" err="1" smtClean="0">
                <a:solidFill>
                  <a:schemeClr val="tx2"/>
                </a:solidFill>
              </a:rPr>
              <a:t>ligibility</a:t>
            </a:r>
            <a:r>
              <a:rPr lang="fr-CH" sz="1800" i="1" u="sng" dirty="0" smtClean="0">
                <a:solidFill>
                  <a:schemeClr val="tx2"/>
                </a:solidFill>
              </a:rPr>
              <a:t> </a:t>
            </a:r>
            <a:r>
              <a:rPr lang="fr-CH" sz="1800" i="1" u="sng" dirty="0" err="1" smtClean="0">
                <a:solidFill>
                  <a:schemeClr val="tx2"/>
                </a:solidFill>
              </a:rPr>
              <a:t>criteria</a:t>
            </a:r>
            <a:r>
              <a:rPr lang="fr-CH" sz="1800" i="1" u="sng" dirty="0" smtClean="0">
                <a:solidFill>
                  <a:schemeClr val="tx2"/>
                </a:solidFill>
              </a:rPr>
              <a:t> </a:t>
            </a:r>
            <a:r>
              <a:rPr lang="fr-CH" sz="1800" i="1" u="sng" dirty="0" err="1" smtClean="0">
                <a:solidFill>
                  <a:schemeClr val="tx2"/>
                </a:solidFill>
              </a:rPr>
              <a:t>mostly</a:t>
            </a:r>
            <a:r>
              <a:rPr lang="fr-CH" sz="1800" i="1" u="sng" dirty="0" smtClean="0">
                <a:solidFill>
                  <a:schemeClr val="tx2"/>
                </a:solidFill>
              </a:rPr>
              <a:t> </a:t>
            </a:r>
            <a:r>
              <a:rPr lang="fr-CH" sz="1800" i="1" u="sng" dirty="0" err="1" smtClean="0">
                <a:solidFill>
                  <a:schemeClr val="tx2"/>
                </a:solidFill>
              </a:rPr>
              <a:t>defined</a:t>
            </a:r>
            <a:r>
              <a:rPr lang="fr-CH" sz="1800" i="1" u="sng" dirty="0" smtClean="0">
                <a:solidFill>
                  <a:schemeClr val="tx2"/>
                </a:solidFill>
              </a:rPr>
              <a:t> in </a:t>
            </a:r>
            <a:r>
              <a:rPr lang="fr-CH" sz="1800" i="1" u="sng" dirty="0" err="1" smtClean="0">
                <a:solidFill>
                  <a:schemeClr val="tx2"/>
                </a:solidFill>
              </a:rPr>
              <a:t>terms</a:t>
            </a:r>
            <a:r>
              <a:rPr lang="fr-CH" sz="1800" i="1" u="sng" dirty="0" smtClean="0">
                <a:solidFill>
                  <a:schemeClr val="tx2"/>
                </a:solidFill>
              </a:rPr>
              <a:t> of </a:t>
            </a:r>
            <a:r>
              <a:rPr lang="fr-CH" sz="1800" i="1" u="sng" dirty="0" err="1" smtClean="0">
                <a:solidFill>
                  <a:schemeClr val="tx2"/>
                </a:solidFill>
              </a:rPr>
              <a:t>sectors</a:t>
            </a:r>
            <a:endParaRPr lang="en-GB" sz="1800" i="1" u="sng" dirty="0" smtClean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chemeClr val="tx2"/>
                </a:solidFill>
              </a:rPr>
              <a:t>Maximising </a:t>
            </a:r>
            <a:r>
              <a:rPr lang="en-GB" sz="1800" dirty="0">
                <a:solidFill>
                  <a:schemeClr val="tx2"/>
                </a:solidFill>
              </a:rPr>
              <a:t>private finance / capital</a:t>
            </a:r>
          </a:p>
          <a:p>
            <a:pPr marL="342900" lvl="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2"/>
                </a:solidFill>
              </a:rPr>
              <a:t>All 28 MS </a:t>
            </a:r>
            <a:r>
              <a:rPr lang="en-GB" sz="1800" dirty="0" smtClean="0">
                <a:solidFill>
                  <a:schemeClr val="tx2"/>
                </a:solidFill>
              </a:rPr>
              <a:t>coverage (and cross border)</a:t>
            </a:r>
            <a:endParaRPr lang="en-GB" sz="1800" dirty="0">
              <a:solidFill>
                <a:schemeClr val="tx2"/>
              </a:solidFill>
            </a:endParaRPr>
          </a:p>
          <a:p>
            <a:pPr marL="342900" lvl="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2"/>
                </a:solidFill>
              </a:rPr>
              <a:t>Focus on employment creation and retention</a:t>
            </a:r>
          </a:p>
          <a:p>
            <a:pPr marL="342900" lvl="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fr-CH" sz="1800" dirty="0" smtClean="0">
                <a:solidFill>
                  <a:schemeClr val="tx2"/>
                </a:solidFill>
              </a:rPr>
              <a:t>Application for EIB </a:t>
            </a:r>
            <a:r>
              <a:rPr lang="fr-CH" sz="1800" dirty="0" err="1" smtClean="0">
                <a:solidFill>
                  <a:schemeClr val="tx2"/>
                </a:solidFill>
              </a:rPr>
              <a:t>loan</a:t>
            </a:r>
            <a:r>
              <a:rPr lang="fr-CH" sz="1800" dirty="0" smtClean="0">
                <a:solidFill>
                  <a:schemeClr val="tx2"/>
                </a:solidFill>
              </a:rPr>
              <a:t> </a:t>
            </a:r>
            <a:r>
              <a:rPr lang="fr-CH" sz="1800" dirty="0" err="1" smtClean="0">
                <a:solidFill>
                  <a:schemeClr val="tx2"/>
                </a:solidFill>
              </a:rPr>
              <a:t>directly</a:t>
            </a:r>
            <a:r>
              <a:rPr lang="fr-CH" sz="1800" dirty="0" smtClean="0">
                <a:solidFill>
                  <a:schemeClr val="tx2"/>
                </a:solidFill>
              </a:rPr>
              <a:t> to EIB / EIB </a:t>
            </a:r>
            <a:r>
              <a:rPr lang="fr-CH" sz="1800" dirty="0" err="1" smtClean="0">
                <a:solidFill>
                  <a:schemeClr val="tx2"/>
                </a:solidFill>
              </a:rPr>
              <a:t>partner</a:t>
            </a:r>
            <a:r>
              <a:rPr lang="fr-CH" sz="1800" dirty="0" smtClean="0">
                <a:solidFill>
                  <a:schemeClr val="tx2"/>
                </a:solidFill>
              </a:rPr>
              <a:t> institution, no </a:t>
            </a:r>
            <a:r>
              <a:rPr lang="fr-CH" sz="1800" dirty="0" err="1" smtClean="0">
                <a:solidFill>
                  <a:schemeClr val="tx2"/>
                </a:solidFill>
              </a:rPr>
              <a:t>separate</a:t>
            </a:r>
            <a:r>
              <a:rPr lang="fr-CH" sz="1800" dirty="0" smtClean="0">
                <a:solidFill>
                  <a:schemeClr val="tx2"/>
                </a:solidFill>
              </a:rPr>
              <a:t> </a:t>
            </a:r>
            <a:r>
              <a:rPr lang="fr-CH" sz="1800" dirty="0" err="1" smtClean="0">
                <a:solidFill>
                  <a:schemeClr val="tx2"/>
                </a:solidFill>
              </a:rPr>
              <a:t>project</a:t>
            </a:r>
            <a:r>
              <a:rPr lang="fr-CH" sz="1800" dirty="0" smtClean="0">
                <a:solidFill>
                  <a:schemeClr val="tx2"/>
                </a:solidFill>
              </a:rPr>
              <a:t> </a:t>
            </a:r>
            <a:r>
              <a:rPr lang="fr-CH" sz="1800" dirty="0" err="1" smtClean="0">
                <a:solidFill>
                  <a:schemeClr val="tx2"/>
                </a:solidFill>
              </a:rPr>
              <a:t>list</a:t>
            </a:r>
            <a:r>
              <a:rPr lang="fr-CH" sz="1800" dirty="0" smtClean="0">
                <a:solidFill>
                  <a:schemeClr val="tx2"/>
                </a:solidFill>
              </a:rPr>
              <a:t> / route via </a:t>
            </a:r>
            <a:r>
              <a:rPr lang="fr-CH" sz="1800" dirty="0" err="1" smtClean="0">
                <a:solidFill>
                  <a:schemeClr val="tx2"/>
                </a:solidFill>
              </a:rPr>
              <a:t>authority</a:t>
            </a:r>
            <a:r>
              <a:rPr lang="fr-CH" sz="1800" dirty="0" smtClean="0">
                <a:solidFill>
                  <a:schemeClr val="tx2"/>
                </a:solidFill>
              </a:rPr>
              <a:t> or </a:t>
            </a:r>
            <a:r>
              <a:rPr lang="fr-CH" sz="1800" dirty="0" err="1" smtClean="0">
                <a:solidFill>
                  <a:schemeClr val="tx2"/>
                </a:solidFill>
              </a:rPr>
              <a:t>government</a:t>
            </a:r>
            <a:r>
              <a:rPr lang="fr-CH" sz="1800" dirty="0" smtClean="0">
                <a:solidFill>
                  <a:schemeClr val="tx2"/>
                </a:solidFill>
              </a:rPr>
              <a:t> 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540" y="404664"/>
            <a:ext cx="8712460" cy="612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Key messages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55676" y="6417332"/>
            <a:ext cx="7488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</a:t>
            </a:r>
            <a:r>
              <a:rPr lang="en-GB" sz="1000" dirty="0" smtClean="0">
                <a:solidFill>
                  <a:schemeClr val="bg1"/>
                </a:solidFill>
              </a:rPr>
              <a:t>Group 		           13</a:t>
            </a:r>
            <a:endParaRPr lang="en-GB" sz="1000" dirty="0">
              <a:solidFill>
                <a:schemeClr val="bg1"/>
              </a:solidFill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048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50155" y="908720"/>
            <a:ext cx="8162305" cy="4666768"/>
            <a:chOff x="481857" y="1587631"/>
            <a:chExt cx="9545362" cy="514532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83444" y="1587631"/>
              <a:ext cx="2184400" cy="51453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>
              <a:lvl1pPr marL="3175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1pPr>
              <a:lvl2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2pPr>
              <a:lvl3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4pPr>
              <a:lvl5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43175" indent="-2571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6pPr>
              <a:lvl7pPr marL="3000375" indent="-2571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57575" indent="-2571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914775" indent="-2571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100">
                <a:solidFill>
                  <a:srgbClr val="2D5EC1"/>
                </a:solidFill>
              </a:endParaRPr>
            </a:p>
          </p:txBody>
        </p:sp>
        <p:sp>
          <p:nvSpPr>
            <p:cNvPr id="12" name="Rectangle 54"/>
            <p:cNvSpPr>
              <a:spLocks noChangeArrowheads="1"/>
            </p:cNvSpPr>
            <p:nvPr/>
          </p:nvSpPr>
          <p:spPr bwMode="auto">
            <a:xfrm>
              <a:off x="481857" y="1716324"/>
              <a:ext cx="2185987" cy="65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SOURCES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OF FUNDING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050556" y="1587632"/>
              <a:ext cx="2184722" cy="51453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2783">
                <a:defRPr/>
              </a:pPr>
              <a:endParaRPr lang="en-GB" sz="11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050556" y="1692399"/>
              <a:ext cx="2184722" cy="4801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GB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TYPICAL PRODUCTS </a:t>
              </a:r>
              <a:r>
                <a:rPr lang="en-GB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OFFERED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578948" y="1587632"/>
              <a:ext cx="2448271" cy="51453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>
              <a:lvl1pPr marL="3175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1pPr>
              <a:lvl2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2pPr>
              <a:lvl3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4pPr>
              <a:lvl5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43175" indent="-2571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6pPr>
              <a:lvl7pPr marL="3000375" indent="-2571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57575" indent="-2571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914775" indent="-2571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10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578948" y="1707349"/>
              <a:ext cx="2320479" cy="4801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altLang="en-US" b="1" dirty="0">
                  <a:solidFill>
                    <a:schemeClr val="bg1"/>
                  </a:solidFill>
                  <a:latin typeface="Arial" charset="0"/>
                  <a:ea typeface="MS PGothic" pitchFamily="34" charset="-128"/>
                  <a:cs typeface="Arial" charset="0"/>
                </a:rPr>
                <a:t>FINAL RECIPIENTS AND TYPICAL </a:t>
              </a:r>
              <a:r>
                <a:rPr lang="en-US" altLang="en-US" b="1" dirty="0" smtClean="0">
                  <a:solidFill>
                    <a:schemeClr val="bg1"/>
                  </a:solidFill>
                  <a:latin typeface="Arial" charset="0"/>
                  <a:ea typeface="MS PGothic" pitchFamily="34" charset="-128"/>
                  <a:cs typeface="Arial" charset="0"/>
                </a:rPr>
                <a:t>PROJECTS</a:t>
              </a:r>
              <a:endParaRPr lang="en-US" altLang="en-US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4183351" y="2657273"/>
              <a:ext cx="1934351" cy="900000"/>
            </a:xfrm>
            <a:prstGeom prst="roundRect">
              <a:avLst>
                <a:gd name="adj" fmla="val 0"/>
              </a:avLst>
            </a:prstGeom>
            <a:solidFill>
              <a:srgbClr val="6699FF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Long-term senior </a:t>
              </a:r>
              <a:br>
                <a:rPr lang="en-US" altLang="en-US" sz="1100" b="1" dirty="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</a:br>
              <a:r>
                <a:rPr lang="en-US" altLang="en-US" sz="1100" b="1" dirty="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debt for higher </a:t>
              </a:r>
              <a:br>
                <a:rPr lang="en-US" altLang="en-US" sz="1100" b="1" dirty="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</a:br>
              <a:r>
                <a:rPr lang="en-US" altLang="en-US" sz="1100" b="1" dirty="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risk projects</a:t>
              </a: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4163017" y="5581773"/>
              <a:ext cx="1941836" cy="900000"/>
            </a:xfrm>
            <a:prstGeom prst="roundRect">
              <a:avLst>
                <a:gd name="adj" fmla="val 0"/>
              </a:avLst>
            </a:prstGeom>
            <a:solidFill>
              <a:srgbClr val="6699FF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Equity and </a:t>
              </a:r>
              <a:br>
                <a:rPr lang="en-US" altLang="en-US" sz="1100" b="1" dirty="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</a:br>
              <a:r>
                <a:rPr lang="en-US" altLang="en-US" sz="1100" b="1" dirty="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quasi-equity</a:t>
              </a: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4203516" y="4126028"/>
              <a:ext cx="1934351" cy="900000"/>
            </a:xfrm>
            <a:prstGeom prst="roundRect">
              <a:avLst>
                <a:gd name="adj" fmla="val 0"/>
              </a:avLst>
            </a:prstGeom>
            <a:solidFill>
              <a:srgbClr val="6699FF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Subordinated loans</a:t>
              </a: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6344131" y="2489130"/>
              <a:ext cx="1101327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solidFill>
                    <a:srgbClr val="2D5EC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Other investors join in on </a:t>
              </a:r>
              <a:br>
                <a:rPr lang="en-GB" altLang="en-US" b="1" dirty="0">
                  <a:solidFill>
                    <a:srgbClr val="2D5EC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</a:br>
              <a:r>
                <a:rPr lang="en-GB" altLang="en-US" b="1" dirty="0">
                  <a:solidFill>
                    <a:srgbClr val="2D5EC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a project basis </a:t>
              </a:r>
            </a:p>
          </p:txBody>
        </p:sp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>
              <a:off x="7704563" y="3292332"/>
              <a:ext cx="976313" cy="541337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95000"/>
              </a:schemeClr>
            </a:solidFill>
            <a:ln w="19050" algn="ctr">
              <a:noFill/>
              <a:round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altLang="en-US" sz="1100" dirty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Transport </a:t>
              </a:r>
              <a:r>
                <a:rPr lang="en-US" altLang="en-US" sz="1100" dirty="0" smtClean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infra</a:t>
              </a:r>
              <a:endParaRPr lang="en-GB" altLang="en-US" sz="1100" dirty="0"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>
              <a:off x="8867011" y="3928109"/>
              <a:ext cx="989012" cy="519113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95000"/>
              </a:schemeClr>
            </a:solidFill>
            <a:ln w="19050" algn="ctr">
              <a:noFill/>
              <a:round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altLang="en-US" sz="110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Energy infra</a:t>
              </a:r>
              <a:endParaRPr lang="en-GB" altLang="en-US" sz="1100"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3" name="AutoShape 25"/>
            <p:cNvSpPr>
              <a:spLocks noChangeArrowheads="1"/>
            </p:cNvSpPr>
            <p:nvPr/>
          </p:nvSpPr>
          <p:spPr bwMode="auto">
            <a:xfrm>
              <a:off x="7704563" y="3928109"/>
              <a:ext cx="976313" cy="519112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95000"/>
              </a:schemeClr>
            </a:solidFill>
            <a:ln w="19050" algn="ctr">
              <a:noFill/>
              <a:round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altLang="en-US" sz="1100" dirty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Broadband</a:t>
              </a:r>
              <a:br>
                <a:rPr lang="en-US" altLang="en-US" sz="1100" dirty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</a:br>
              <a:r>
                <a:rPr lang="en-US" altLang="en-US" sz="1100" dirty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infra</a:t>
              </a:r>
              <a:endParaRPr lang="en-GB" altLang="en-US" sz="1100" dirty="0"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8867011" y="4562526"/>
              <a:ext cx="981075" cy="517525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95000"/>
              </a:schemeClr>
            </a:solidFill>
            <a:ln w="19050" algn="ctr">
              <a:noFill/>
              <a:round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altLang="en-US" sz="1100" dirty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Energy </a:t>
              </a:r>
              <a:r>
                <a:rPr lang="en-US" altLang="en-US" sz="1100" dirty="0" smtClean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Resource  </a:t>
              </a:r>
              <a:r>
                <a:rPr lang="en-US" altLang="en-US" sz="1100" dirty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efficiency</a:t>
              </a:r>
              <a:endParaRPr lang="en-GB" altLang="en-US" sz="1100" dirty="0"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8867011" y="5183336"/>
              <a:ext cx="974725" cy="517525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95000"/>
              </a:schemeClr>
            </a:solidFill>
            <a:ln w="19050" algn="ctr">
              <a:noFill/>
              <a:round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altLang="en-US" sz="110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Renewable energy</a:t>
              </a:r>
              <a:endParaRPr lang="en-GB" altLang="en-US" sz="1100"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7704562" y="5183336"/>
              <a:ext cx="976313" cy="517525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95000"/>
              </a:schemeClr>
            </a:solidFill>
            <a:ln w="19050" algn="ctr">
              <a:noFill/>
              <a:round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altLang="en-US" sz="1100" dirty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Research</a:t>
              </a:r>
              <a:endParaRPr lang="en-GB" altLang="en-US" sz="1100" dirty="0"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8867011" y="5818473"/>
              <a:ext cx="981075" cy="517525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95000"/>
              </a:schemeClr>
            </a:solidFill>
            <a:ln w="19050" algn="ctr">
              <a:noFill/>
              <a:round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altLang="en-US" sz="1100" dirty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Education</a:t>
              </a:r>
              <a:endParaRPr lang="en-GB" altLang="en-US" sz="1100" dirty="0"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7704562" y="4562526"/>
              <a:ext cx="981075" cy="517525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95000"/>
              </a:schemeClr>
            </a:solidFill>
            <a:ln w="19050" algn="ctr">
              <a:noFill/>
              <a:round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altLang="en-US" sz="1100" dirty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Innovation</a:t>
              </a:r>
            </a:p>
          </p:txBody>
        </p:sp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7704562" y="5818473"/>
              <a:ext cx="981075" cy="517525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95000"/>
              </a:schemeClr>
            </a:solidFill>
            <a:ln w="19050" algn="ctr">
              <a:noFill/>
              <a:round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altLang="en-US" sz="1100" dirty="0" smtClean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SMEs</a:t>
              </a:r>
              <a:endParaRPr lang="en-GB" altLang="en-US" sz="1100" dirty="0"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30" name="AutoShape 25"/>
            <p:cNvSpPr>
              <a:spLocks noChangeArrowheads="1"/>
            </p:cNvSpPr>
            <p:nvPr/>
          </p:nvSpPr>
          <p:spPr bwMode="auto">
            <a:xfrm>
              <a:off x="8867012" y="3292332"/>
              <a:ext cx="974725" cy="541337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95000"/>
              </a:schemeClr>
            </a:solidFill>
            <a:ln w="19050" algn="ctr">
              <a:noFill/>
              <a:round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n-US" altLang="en-US" sz="1100" dirty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Long-term </a:t>
              </a:r>
            </a:p>
            <a:p>
              <a:pPr algn="ctr"/>
              <a:r>
                <a:rPr lang="en-US" altLang="en-US" sz="1100" dirty="0">
                  <a:solidFill>
                    <a:schemeClr val="tx1"/>
                  </a:solidFill>
                  <a:ea typeface="MS PGothic" pitchFamily="34" charset="-128"/>
                  <a:cs typeface="Times New Roman" pitchFamily="18" charset="0"/>
                </a:rPr>
                <a:t>investment funds</a:t>
              </a:r>
              <a:endParaRPr lang="en-GB" altLang="en-US" sz="1100" dirty="0">
                <a:solidFill>
                  <a:schemeClr val="tx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2713396" y="2489130"/>
              <a:ext cx="126862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2D5EC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The Fund serves as credit protection for new EIB activities</a:t>
              </a:r>
              <a:endParaRPr lang="en-GB" altLang="en-US" b="1" dirty="0">
                <a:solidFill>
                  <a:srgbClr val="2D5EC1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32" name="AutoShape 25"/>
            <p:cNvSpPr>
              <a:spLocks noChangeArrowheads="1"/>
            </p:cNvSpPr>
            <p:nvPr/>
          </p:nvSpPr>
          <p:spPr bwMode="auto">
            <a:xfrm>
              <a:off x="705695" y="2657273"/>
              <a:ext cx="1739901" cy="3840345"/>
            </a:xfrm>
            <a:prstGeom prst="roundRect">
              <a:avLst>
                <a:gd name="adj" fmla="val 0"/>
              </a:avLst>
            </a:prstGeom>
            <a:solidFill>
              <a:srgbClr val="3166CF"/>
            </a:solidFill>
            <a:ln w="19050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/>
          </p:spPr>
          <p:txBody>
            <a:bodyPr lIns="36000" rIns="36000" anchor="ctr"/>
            <a:lstStyle>
              <a:lvl1pPr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1100" b="1" dirty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en-US" altLang="en-US" sz="1100" b="1" dirty="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European Fund </a:t>
              </a:r>
              <a:br>
                <a:rPr lang="en-US" altLang="en-US" sz="1100" b="1" dirty="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</a:br>
              <a:r>
                <a:rPr lang="en-US" altLang="en-US" sz="1100" b="1" dirty="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for Strategic Investments</a:t>
              </a:r>
            </a:p>
            <a:p>
              <a:pPr algn="ctr" eaLnBrk="1" hangingPunct="1">
                <a:defRPr/>
              </a:pPr>
              <a:endParaRPr lang="en-US" altLang="en-US" sz="1100" b="1" dirty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endParaRPr lang="en-US" altLang="en-US" sz="1100" b="1" dirty="0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33" name="Right Arrow 32"/>
            <p:cNvSpPr/>
            <p:nvPr/>
          </p:nvSpPr>
          <p:spPr bwMode="auto">
            <a:xfrm>
              <a:off x="3086895" y="4285455"/>
              <a:ext cx="648072" cy="375450"/>
            </a:xfrm>
            <a:prstGeom prst="rightArrow">
              <a:avLst/>
            </a:prstGeom>
            <a:solidFill>
              <a:srgbClr val="3E6FD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783" defTabSz="801472"/>
              <a:endParaRPr lang="en-GB" sz="1100"/>
            </a:p>
          </p:txBody>
        </p:sp>
        <p:sp>
          <p:nvSpPr>
            <p:cNvPr id="34" name="Right Arrow 33"/>
            <p:cNvSpPr/>
            <p:nvPr/>
          </p:nvSpPr>
          <p:spPr bwMode="auto">
            <a:xfrm>
              <a:off x="6570758" y="4285455"/>
              <a:ext cx="648072" cy="375450"/>
            </a:xfrm>
            <a:prstGeom prst="rightArrow">
              <a:avLst/>
            </a:prstGeom>
            <a:solidFill>
              <a:srgbClr val="3E6FD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783" defTabSz="801472"/>
              <a:endParaRPr lang="en-GB" sz="1100"/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0" y="188640"/>
            <a:ext cx="9144000" cy="612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EIB EFSI ‘Products’</a:t>
            </a:r>
            <a:endParaRPr lang="en-GB" sz="2800" b="1" dirty="0"/>
          </a:p>
        </p:txBody>
      </p:sp>
      <p:sp>
        <p:nvSpPr>
          <p:cNvPr id="36" name="Right Arrow 35"/>
          <p:cNvSpPr/>
          <p:nvPr/>
        </p:nvSpPr>
        <p:spPr>
          <a:xfrm>
            <a:off x="503548" y="5697252"/>
            <a:ext cx="612068" cy="3693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085512" y="5700154"/>
            <a:ext cx="748883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kern="0" dirty="0" smtClean="0">
                <a:solidFill>
                  <a:srgbClr val="015CAB"/>
                </a:solidFill>
                <a:cs typeface="Times New Roman"/>
              </a:rPr>
              <a:t>Continuously under development and adapted to market needs. </a:t>
            </a:r>
          </a:p>
          <a:p>
            <a:pPr>
              <a:spcAft>
                <a:spcPts val="600"/>
              </a:spcAft>
            </a:pPr>
            <a:r>
              <a:rPr lang="en-US" kern="0" dirty="0" smtClean="0">
                <a:solidFill>
                  <a:srgbClr val="015CAB"/>
                </a:solidFill>
                <a:cs typeface="Times New Roman"/>
              </a:rPr>
              <a:t>Also, increased capacity through EIF.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55676" y="6417332"/>
            <a:ext cx="7488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</a:t>
            </a:r>
            <a:r>
              <a:rPr lang="en-GB" sz="1000" dirty="0" smtClean="0">
                <a:solidFill>
                  <a:schemeClr val="bg1"/>
                </a:solidFill>
              </a:rPr>
              <a:t>Group		           14</a:t>
            </a:r>
            <a:endParaRPr lang="en-GB" sz="1000" dirty="0">
              <a:solidFill>
                <a:schemeClr val="bg1"/>
              </a:solidFill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52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03548" y="188640"/>
            <a:ext cx="5724636" cy="612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Eligible sectors 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540" y="1016732"/>
            <a:ext cx="828092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Wide eligibility criteria - Operations consistent with Union policies that support any of the following general objectives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600"/>
              </a:spcAft>
              <a:buSzPct val="80000"/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chemeClr val="tx2"/>
                </a:solidFill>
              </a:rPr>
              <a:t>development of infrastructure including in transport, telecommunications, digital and energy infrastructure; infrastructure projects in the environment, natural resources, urban development and social fields </a:t>
            </a:r>
          </a:p>
          <a:p>
            <a:pPr marL="742950" lvl="1" indent="-285750">
              <a:spcAft>
                <a:spcPts val="600"/>
              </a:spcAft>
              <a:buSzPct val="80000"/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chemeClr val="tx2"/>
                </a:solidFill>
              </a:rPr>
              <a:t>research and development and innovation </a:t>
            </a:r>
          </a:p>
          <a:p>
            <a:pPr marL="742950" lvl="1" indent="-285750">
              <a:spcAft>
                <a:spcPts val="600"/>
              </a:spcAft>
              <a:buSzPct val="80000"/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chemeClr val="tx2"/>
                </a:solidFill>
              </a:rPr>
              <a:t>investment in education and training, health, information and communications technology </a:t>
            </a:r>
          </a:p>
          <a:p>
            <a:pPr marL="742950" lvl="1" indent="-285750">
              <a:spcAft>
                <a:spcPts val="600"/>
              </a:spcAft>
              <a:buSzPct val="80000"/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chemeClr val="tx2"/>
                </a:solidFill>
              </a:rPr>
              <a:t>develop and </a:t>
            </a:r>
            <a:r>
              <a:rPr lang="en-US" sz="1600" dirty="0" smtClean="0">
                <a:solidFill>
                  <a:schemeClr val="tx2"/>
                </a:solidFill>
              </a:rPr>
              <a:t>modernize </a:t>
            </a:r>
            <a:r>
              <a:rPr lang="en-US" sz="1600" dirty="0">
                <a:solidFill>
                  <a:schemeClr val="tx2"/>
                </a:solidFill>
              </a:rPr>
              <a:t>the energy sector, renewable energy, security of energy supply and energy and resource efficiency;</a:t>
            </a:r>
          </a:p>
          <a:p>
            <a:pPr marL="742950" lvl="1" indent="-285750">
              <a:spcAft>
                <a:spcPts val="600"/>
              </a:spcAft>
              <a:buSzPct val="80000"/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chemeClr val="tx2"/>
                </a:solidFill>
              </a:rPr>
              <a:t>financial support for mid-cap companies and SMEs.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3628" y="50491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EIB present appropriate projects to the EFSI Investment Committee that approves all projects’ EFSI eligibility. </a:t>
            </a:r>
            <a:endParaRPr lang="en-US" kern="0" dirty="0">
              <a:solidFill>
                <a:srgbClr val="015CAB"/>
              </a:solidFill>
              <a:ea typeface="+mj-ea"/>
              <a:cs typeface="Times New Roman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3548" y="5039888"/>
            <a:ext cx="612068" cy="3693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15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55676" y="641733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Group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783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971600" y="440668"/>
            <a:ext cx="5940660" cy="612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Eligible </a:t>
            </a:r>
            <a:r>
              <a:rPr lang="en-US" sz="2800" b="1" dirty="0" smtClean="0"/>
              <a:t>operations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07604" y="1268760"/>
            <a:ext cx="705678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Commercially sound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Economically and technically viable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Added value (additionality) 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Investments boosting employment and growth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Bank intermediation is possible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 Pricing commensurate with the risk – no subsidy element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SzPct val="80000"/>
              <a:buFont typeface="Wingdings" panose="05000000000000000000" pitchFamily="2" charset="2"/>
              <a:buChar char="q"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3628" y="4761148"/>
            <a:ext cx="748883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>
              <a:spcAft>
                <a:spcPts val="600"/>
              </a:spcAft>
            </a:pP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Typically </a:t>
            </a: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higher risk profile than normal EIB’s normal </a:t>
            </a: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	operations</a:t>
            </a:r>
            <a:endParaRPr lang="en-US" kern="0" dirty="0">
              <a:solidFill>
                <a:srgbClr val="015CAB"/>
              </a:solidFill>
              <a:ea typeface="+mj-ea"/>
              <a:cs typeface="Times New Roman"/>
            </a:endParaRPr>
          </a:p>
          <a:p>
            <a:pPr defTabSz="361950">
              <a:spcAft>
                <a:spcPts val="600"/>
              </a:spcAft>
            </a:pP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Risk-absorbing </a:t>
            </a: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products to foster the implementation of </a:t>
            </a: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additional projects </a:t>
            </a: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and to support the development of SMEs </a:t>
            </a: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and </a:t>
            </a:r>
            <a:r>
              <a:rPr lang="en-US" kern="0" dirty="0" err="1">
                <a:solidFill>
                  <a:srgbClr val="015CAB"/>
                </a:solidFill>
                <a:ea typeface="+mj-ea"/>
                <a:cs typeface="Times New Roman"/>
              </a:rPr>
              <a:t>MidCaps</a:t>
            </a:r>
            <a:endParaRPr lang="en-US" kern="0" dirty="0">
              <a:solidFill>
                <a:srgbClr val="015CAB"/>
              </a:solidFill>
              <a:ea typeface="+mj-ea"/>
              <a:cs typeface="Times New Roman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3548" y="4761148"/>
            <a:ext cx="612068" cy="3693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16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55676" y="641733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Group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525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696561" y="6480000"/>
            <a:ext cx="7159915" cy="153356"/>
          </a:xfrm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chemeClr val="bg1"/>
                </a:solidFill>
              </a:rPr>
              <a:t>16/12/2015  		European Investment Bank 				            </a:t>
            </a:r>
            <a:fld id="{50A2FEBE-5696-480E-B53E-E027EF2BDA58}" type="slidenum">
              <a:rPr lang="en-US" altLang="en-US" sz="1000" smtClean="0">
                <a:solidFill>
                  <a:schemeClr val="bg1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7322" y="728700"/>
            <a:ext cx="3835400" cy="527050"/>
          </a:xfrm>
        </p:spPr>
        <p:txBody>
          <a:bodyPr anchor="ctr"/>
          <a:lstStyle/>
          <a:p>
            <a:pPr eaLnBrk="1" hangingPunct="1"/>
            <a:r>
              <a:rPr lang="en-US" altLang="en-US" sz="3200" b="0" dirty="0" smtClean="0"/>
              <a:t>Contact Information</a:t>
            </a:r>
            <a:endParaRPr lang="en-GB" altLang="en-US" sz="3200" b="0" dirty="0" smtClean="0"/>
          </a:p>
        </p:txBody>
      </p:sp>
      <p:sp>
        <p:nvSpPr>
          <p:cNvPr id="13317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5040052" y="1618357"/>
            <a:ext cx="3840162" cy="4348163"/>
          </a:xfrm>
          <a:noFill/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altLang="en-US" sz="1400" b="1" dirty="0" smtClean="0">
                <a:solidFill>
                  <a:srgbClr val="00529F"/>
                </a:solidFill>
              </a:rPr>
              <a:t>Jean-Marc MARTIN</a:t>
            </a:r>
          </a:p>
          <a:p>
            <a:pPr algn="l" eaLnBrk="1" hangingPunct="1">
              <a:buFontTx/>
              <a:buNone/>
            </a:pPr>
            <a:r>
              <a:rPr lang="en-US" altLang="en-US" sz="1400" b="1" dirty="0" smtClean="0">
                <a:solidFill>
                  <a:srgbClr val="00529F"/>
                </a:solidFill>
              </a:rPr>
              <a:t>Deputy Head of Division</a:t>
            </a:r>
            <a:endParaRPr lang="en-US" altLang="en-US" sz="1400" dirty="0" smtClean="0">
              <a:solidFill>
                <a:srgbClr val="00529F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en-US" sz="1400" dirty="0" smtClean="0">
                <a:solidFill>
                  <a:srgbClr val="00529F"/>
                </a:solidFill>
              </a:rPr>
              <a:t>Public Sector Lending </a:t>
            </a:r>
            <a:r>
              <a:rPr lang="en-US" altLang="en-US" sz="1400" dirty="0">
                <a:solidFill>
                  <a:srgbClr val="00529F"/>
                </a:solidFill>
              </a:rPr>
              <a:t>O</a:t>
            </a:r>
            <a:r>
              <a:rPr lang="en-US" altLang="en-US" sz="1400" dirty="0" smtClean="0">
                <a:solidFill>
                  <a:srgbClr val="00529F"/>
                </a:solidFill>
              </a:rPr>
              <a:t>perations</a:t>
            </a:r>
          </a:p>
          <a:p>
            <a:pPr>
              <a:buNone/>
            </a:pPr>
            <a:r>
              <a:rPr lang="en-US" altLang="en-US" sz="1400" dirty="0" smtClean="0">
                <a:solidFill>
                  <a:srgbClr val="00529F"/>
                </a:solidFill>
              </a:rPr>
              <a:t>Croatia, </a:t>
            </a:r>
            <a:r>
              <a:rPr lang="en-US" altLang="en-US" sz="1400" dirty="0">
                <a:solidFill>
                  <a:srgbClr val="00529F"/>
                </a:solidFill>
              </a:rPr>
              <a:t>Slovenia, &amp; </a:t>
            </a:r>
            <a:r>
              <a:rPr lang="en-US" altLang="en-US" sz="1400" dirty="0" smtClean="0">
                <a:solidFill>
                  <a:srgbClr val="00529F"/>
                </a:solidFill>
              </a:rPr>
              <a:t>Western Balkans</a:t>
            </a:r>
          </a:p>
          <a:p>
            <a:pPr algn="l" eaLnBrk="1" hangingPunct="1">
              <a:buFontTx/>
              <a:buNone/>
            </a:pPr>
            <a:r>
              <a:rPr lang="en-US" altLang="en-US" sz="1400" dirty="0" smtClean="0">
                <a:solidFill>
                  <a:srgbClr val="00529F"/>
                </a:solidFill>
                <a:hlinkClick r:id="rId4"/>
              </a:rPr>
              <a:t>martinjm@eib.org</a:t>
            </a:r>
            <a:endParaRPr lang="en-US" altLang="en-US" sz="1400" dirty="0" smtClean="0">
              <a:solidFill>
                <a:srgbClr val="00529F"/>
              </a:solidFill>
            </a:endParaRPr>
          </a:p>
          <a:p>
            <a:pPr algn="l" eaLnBrk="1" hangingPunct="1">
              <a:buFontTx/>
              <a:buNone/>
            </a:pPr>
            <a:endParaRPr lang="en-US" altLang="en-US" sz="1400" dirty="0" smtClean="0">
              <a:solidFill>
                <a:srgbClr val="00529F"/>
              </a:solidFill>
            </a:endParaRPr>
          </a:p>
          <a:p>
            <a:pPr algn="l" eaLnBrk="1" hangingPunct="1">
              <a:buFontTx/>
              <a:buNone/>
            </a:pPr>
            <a:endParaRPr lang="en-US" altLang="en-US" sz="1400" dirty="0" smtClean="0">
              <a:solidFill>
                <a:srgbClr val="00529F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en-US" sz="1400" dirty="0" smtClean="0">
                <a:solidFill>
                  <a:srgbClr val="00529F"/>
                </a:solidFill>
              </a:rPr>
              <a:t>98-100 boulevard Konrad Adenauer</a:t>
            </a:r>
          </a:p>
          <a:p>
            <a:pPr algn="l" eaLnBrk="1" hangingPunct="1">
              <a:buFontTx/>
              <a:buNone/>
            </a:pPr>
            <a:r>
              <a:rPr lang="en-US" altLang="en-US" sz="1400" dirty="0" smtClean="0">
                <a:solidFill>
                  <a:srgbClr val="00529F"/>
                </a:solidFill>
              </a:rPr>
              <a:t>L-2950 Luxembourg</a:t>
            </a:r>
          </a:p>
          <a:p>
            <a:pPr algn="l" eaLnBrk="1" hangingPunct="1">
              <a:buFontTx/>
              <a:buNone/>
            </a:pPr>
            <a:r>
              <a:rPr lang="en-US" altLang="en-US" sz="1400" dirty="0" smtClean="0">
                <a:solidFill>
                  <a:srgbClr val="00529F"/>
                </a:solidFill>
              </a:rPr>
              <a:t>Tel: +352 43 791</a:t>
            </a:r>
          </a:p>
          <a:p>
            <a:pPr algn="l" eaLnBrk="1" hangingPunct="1">
              <a:buFontTx/>
              <a:buNone/>
            </a:pPr>
            <a:r>
              <a:rPr lang="en-US" altLang="en-US" sz="1400" b="1" dirty="0" smtClean="0">
                <a:solidFill>
                  <a:srgbClr val="00529F"/>
                </a:solidFill>
                <a:hlinkClick r:id="rId5"/>
              </a:rPr>
              <a:t>www.eib.org</a:t>
            </a:r>
            <a:r>
              <a:rPr lang="en-US" altLang="en-US" sz="1400" b="1" dirty="0" smtClean="0">
                <a:solidFill>
                  <a:srgbClr val="00529F"/>
                </a:solidFill>
              </a:rPr>
              <a:t> </a:t>
            </a:r>
          </a:p>
          <a:p>
            <a:pPr>
              <a:buNone/>
            </a:pPr>
            <a:r>
              <a:rPr lang="fr-CH" sz="1400" b="1" dirty="0" smtClean="0">
                <a:solidFill>
                  <a:schemeClr val="accent1"/>
                </a:solidFill>
                <a:hlinkClick r:id="rId6"/>
              </a:rPr>
              <a:t>www.eib.org/eiah</a:t>
            </a:r>
            <a:endParaRPr lang="fr-CH" sz="1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CH" sz="1400" b="1" dirty="0" smtClean="0">
                <a:solidFill>
                  <a:schemeClr val="accent1"/>
                </a:solidFill>
                <a:hlinkClick r:id="rId7"/>
              </a:rPr>
              <a:t>www.eif.org</a:t>
            </a:r>
            <a:r>
              <a:rPr lang="fr-CH" sz="1400" b="1" dirty="0" smtClean="0">
                <a:solidFill>
                  <a:schemeClr val="accent1"/>
                </a:solidFill>
              </a:rPr>
              <a:t> </a:t>
            </a:r>
            <a:endParaRPr lang="en-GB" sz="1400" b="1" dirty="0">
              <a:solidFill>
                <a:schemeClr val="accent1"/>
              </a:solidFill>
            </a:endParaRPr>
          </a:p>
          <a:p>
            <a:pPr algn="l" eaLnBrk="1" hangingPunct="1">
              <a:buFontTx/>
              <a:buNone/>
            </a:pPr>
            <a:endParaRPr lang="en-US" altLang="en-US" sz="1400" dirty="0" smtClean="0"/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30">
            <a:off x="1723925" y="1583663"/>
            <a:ext cx="2707139" cy="441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5" descr="189525215@21012010-171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ea typeface="ＭＳ Ｐゴシック" pitchFamily="34" charset="-128"/>
            </a:endParaRPr>
          </a:p>
        </p:txBody>
      </p:sp>
      <p:sp>
        <p:nvSpPr>
          <p:cNvPr id="13319" name="AutoShape 7" descr="189525215@21012010-171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ea typeface="ＭＳ Ｐゴシック" pitchFamily="34" charset="-128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4" y="1376909"/>
            <a:ext cx="2745420" cy="43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9000" name="Rectangle 8"/>
          <p:cNvSpPr>
            <a:spLocks noChangeArrowheads="1"/>
          </p:cNvSpPr>
          <p:nvPr/>
        </p:nvSpPr>
        <p:spPr bwMode="auto">
          <a:xfrm>
            <a:off x="457200" y="5516563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52A0"/>
                </a:solidFill>
              </a:rPr>
              <a:t>HVALA!</a:t>
            </a:r>
            <a:endParaRPr lang="en-GB" altLang="en-US" sz="3600" b="1" dirty="0">
              <a:solidFill>
                <a:srgbClr val="0052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9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2406077"/>
            <a:ext cx="63367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kern="0" dirty="0">
                <a:solidFill>
                  <a:srgbClr val="015CAB"/>
                </a:solidFill>
                <a:cs typeface="Times New Roman"/>
              </a:rPr>
              <a:t>Brief introduction to </a:t>
            </a:r>
            <a:r>
              <a:rPr lang="en-US" kern="0" dirty="0" smtClean="0">
                <a:solidFill>
                  <a:srgbClr val="015CAB"/>
                </a:solidFill>
                <a:cs typeface="Times New Roman"/>
              </a:rPr>
              <a:t>EIB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kern="0" dirty="0">
              <a:solidFill>
                <a:srgbClr val="015CAB"/>
              </a:solidFill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kern="0" dirty="0" smtClean="0">
                <a:solidFill>
                  <a:srgbClr val="015CAB"/>
                </a:solidFill>
                <a:cs typeface="Times New Roman"/>
              </a:rPr>
              <a:t>Overview </a:t>
            </a:r>
            <a:r>
              <a:rPr lang="en-US" kern="0" dirty="0">
                <a:solidFill>
                  <a:srgbClr val="015CAB"/>
                </a:solidFill>
                <a:cs typeface="Times New Roman"/>
              </a:rPr>
              <a:t>of EFSI’s structure and </a:t>
            </a:r>
            <a:r>
              <a:rPr lang="en-US" kern="0" dirty="0" smtClean="0">
                <a:solidFill>
                  <a:srgbClr val="015CAB"/>
                </a:solidFill>
                <a:cs typeface="Times New Roman"/>
              </a:rPr>
              <a:t>opportunities</a:t>
            </a: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kern="0" dirty="0">
              <a:solidFill>
                <a:srgbClr val="015CAB"/>
              </a:solidFill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39652" y="980728"/>
            <a:ext cx="5940660" cy="6120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Content</a:t>
            </a:r>
            <a:endParaRPr lang="en-GB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55676" y="641733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Group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954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592" y="853352"/>
            <a:ext cx="2811548" cy="504056"/>
          </a:xfrm>
        </p:spPr>
        <p:txBody>
          <a:bodyPr/>
          <a:lstStyle/>
          <a:p>
            <a:pPr algn="l"/>
            <a:r>
              <a:rPr lang="fr-CH" sz="2800" b="1" dirty="0" smtClean="0">
                <a:ea typeface="+mn-ea"/>
                <a:cs typeface="Myriad Pro"/>
              </a:rPr>
              <a:t>The EIB Group </a:t>
            </a:r>
            <a:endParaRPr sz="2800" b="1" dirty="0">
              <a:ea typeface="+mn-ea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167" y="2600908"/>
            <a:ext cx="8641657" cy="1006248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solidFill>
                  <a:schemeClr val="tx2"/>
                </a:solidFill>
                <a:latin typeface="Myriad Pro"/>
                <a:cs typeface="Myriad Pro"/>
              </a:rPr>
              <a:t>Provides </a:t>
            </a:r>
            <a:r>
              <a:rPr lang="en-US" sz="2200" dirty="0">
                <a:solidFill>
                  <a:schemeClr val="tx2"/>
                </a:solidFill>
                <a:latin typeface="Myriad Pro"/>
                <a:cs typeface="Myriad Pro"/>
              </a:rPr>
              <a:t>finance and </a:t>
            </a:r>
            <a:r>
              <a:rPr lang="en-US" sz="2200" dirty="0" smtClean="0">
                <a:solidFill>
                  <a:schemeClr val="tx2"/>
                </a:solidFill>
                <a:latin typeface="Myriad Pro"/>
                <a:cs typeface="Myriad Pro"/>
              </a:rPr>
              <a:t>expertise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tx2"/>
                </a:solidFill>
                <a:latin typeface="Myriad Pro"/>
                <a:cs typeface="Myriad Pro"/>
              </a:rPr>
              <a:t>for </a:t>
            </a:r>
            <a:r>
              <a:rPr lang="en-US" sz="2200" dirty="0">
                <a:solidFill>
                  <a:schemeClr val="tx2"/>
                </a:solidFill>
                <a:latin typeface="Myriad Pro"/>
                <a:cs typeface="Myriad Pro"/>
              </a:rPr>
              <a:t>sound and sustainable investment projects </a:t>
            </a:r>
            <a:endParaRPr lang="fr-FR" sz="2200" dirty="0">
              <a:solidFill>
                <a:schemeClr val="tx2"/>
              </a:solidFill>
              <a:latin typeface="Myriad Pro"/>
              <a:cs typeface="Myriad Pro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6978" y="4905164"/>
            <a:ext cx="8641657" cy="575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None/>
            </a:pPr>
            <a:r>
              <a:rPr lang="en-US" sz="2200" dirty="0">
                <a:solidFill>
                  <a:schemeClr val="tx2"/>
                </a:solidFill>
                <a:latin typeface="Myriad Pro"/>
                <a:cs typeface="Myriad Pro"/>
              </a:rPr>
              <a:t>S</a:t>
            </a:r>
            <a:r>
              <a:rPr lang="en-US" sz="2200" dirty="0" smtClean="0">
                <a:solidFill>
                  <a:schemeClr val="tx2"/>
                </a:solidFill>
                <a:latin typeface="Myriad Pro"/>
                <a:cs typeface="Myriad Pro"/>
              </a:rPr>
              <a:t>pecialist </a:t>
            </a:r>
            <a:r>
              <a:rPr lang="en-US" sz="2200" dirty="0">
                <a:solidFill>
                  <a:schemeClr val="tx2"/>
                </a:solidFill>
                <a:latin typeface="Myriad Pro"/>
                <a:cs typeface="Myriad Pro"/>
              </a:rPr>
              <a:t>provider of risk finance to benefit </a:t>
            </a:r>
            <a:r>
              <a:rPr lang="en-US" sz="2200" dirty="0" smtClean="0">
                <a:solidFill>
                  <a:schemeClr val="tx2"/>
                </a:solidFill>
                <a:latin typeface="Myriad Pro"/>
                <a:cs typeface="Myriad Pro"/>
              </a:rPr>
              <a:t>innovative SMEs</a:t>
            </a:r>
            <a:endParaRPr lang="fr-FR" sz="2200" dirty="0">
              <a:solidFill>
                <a:schemeClr val="tx2"/>
              </a:solidFill>
              <a:latin typeface="Myriad Pro"/>
              <a:cs typeface="Myriad Pro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529" y="260648"/>
            <a:ext cx="2448272" cy="5040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ea typeface="+mn-ea"/>
              <a:cs typeface="Myriad Pro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76056" y="116632"/>
            <a:ext cx="3888431" cy="6480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ea typeface="+mn-ea"/>
              <a:cs typeface="Myriad Pro"/>
            </a:endParaRPr>
          </a:p>
        </p:txBody>
      </p:sp>
      <p:pic>
        <p:nvPicPr>
          <p:cNvPr id="6" name="Picture 2" descr="C:\Users\SCHMITV\Desktop\logo-eib-the-EU-bank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38" y="1628800"/>
            <a:ext cx="4362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HMITV\Desktop\logo_ei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95" y="4077072"/>
            <a:ext cx="26765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989-A045-47E9-8537-B6FA112E7BDB}" type="slidenum">
              <a:rPr lang="en-GB" smtClean="0"/>
              <a:t>3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655676" y="641733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Group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646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636" y="1844824"/>
            <a:ext cx="748883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Largest multilateral lender and borrower in the world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Raising funds </a:t>
            </a: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on the international capital markets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Pass on </a:t>
            </a: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favorable </a:t>
            </a: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borrowing conditions to clients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Some 440 projects each year in over 160 countries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15CAB"/>
              </a:solidFill>
              <a:ea typeface="+mj-ea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Headquartered in Luxembourg and 30 local offices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Around 2 400 </a:t>
            </a: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staff: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400" kern="0" dirty="0" smtClean="0">
                <a:solidFill>
                  <a:srgbClr val="015CAB"/>
                </a:solidFill>
                <a:ea typeface="+mj-ea"/>
                <a:cs typeface="Times New Roman"/>
              </a:rPr>
              <a:t>Finance professionals, engineers, sector economists and socio-environmental experts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400" kern="0" dirty="0" smtClean="0">
                <a:solidFill>
                  <a:srgbClr val="015CAB"/>
                </a:solidFill>
                <a:ea typeface="+mj-ea"/>
                <a:cs typeface="Times New Roman"/>
              </a:rPr>
              <a:t>More </a:t>
            </a:r>
            <a:r>
              <a:rPr lang="en-US" sz="1400" kern="0" dirty="0">
                <a:solidFill>
                  <a:srgbClr val="015CAB"/>
                </a:solidFill>
                <a:ea typeface="+mj-ea"/>
                <a:cs typeface="Times New Roman"/>
              </a:rPr>
              <a:t>than 50 years of experience in financing projects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67644" y="584684"/>
            <a:ext cx="6660740" cy="6120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The EIB Group: a brief introduction</a:t>
            </a:r>
            <a:endParaRPr lang="en-GB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4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655676" y="641733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Group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996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06488"/>
          </a:xfrm>
        </p:spPr>
        <p:txBody>
          <a:bodyPr/>
          <a:lstStyle/>
          <a:p>
            <a:r>
              <a:rPr lang="en-US" sz="2800" b="1" dirty="0" smtClean="0">
                <a:ea typeface="+mn-ea"/>
                <a:cs typeface="Myriad Pro"/>
              </a:rPr>
              <a:t>Priorities</a:t>
            </a:r>
            <a:r>
              <a:rPr lang="fr-BE" sz="2800" b="1" dirty="0">
                <a:latin typeface="Myriad Pro"/>
                <a:ea typeface="+mn-ea"/>
                <a:cs typeface="Myriad Pro"/>
              </a:rPr>
              <a:t/>
            </a:r>
            <a:br>
              <a:rPr lang="fr-BE" sz="2800" b="1" dirty="0">
                <a:latin typeface="Myriad Pro"/>
                <a:ea typeface="+mn-ea"/>
                <a:cs typeface="Myriad Pro"/>
              </a:rPr>
            </a:br>
            <a:endParaRPr lang="fr-BE" sz="2800" b="1" dirty="0">
              <a:latin typeface="Myriad Pro"/>
              <a:ea typeface="+mn-ea"/>
              <a:cs typeface="Myriad Pro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9" y="260648"/>
            <a:ext cx="2448272" cy="5040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ea typeface="+mn-ea"/>
              <a:cs typeface="Myriad Pro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8780"/>
            <a:ext cx="7416824" cy="451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989-A045-47E9-8537-B6FA112E7BDB}" type="slidenum">
              <a:rPr lang="en-GB" smtClean="0"/>
              <a:t>5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655676" y="641733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Group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575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5" y="332656"/>
            <a:ext cx="8505987" cy="468052"/>
          </a:xfrm>
        </p:spPr>
        <p:txBody>
          <a:bodyPr/>
          <a:lstStyle/>
          <a:p>
            <a:r>
              <a:rPr lang="en-US" sz="2800" b="1" dirty="0">
                <a:latin typeface="+mn-lt"/>
                <a:ea typeface="+mn-ea"/>
                <a:cs typeface="Myriad Pro"/>
              </a:rPr>
              <a:t>A S</a:t>
            </a:r>
            <a:r>
              <a:rPr lang="en-US" sz="2800" b="1" dirty="0" smtClean="0">
                <a:latin typeface="+mn-lt"/>
                <a:ea typeface="+mn-ea"/>
                <a:cs typeface="Myriad Pro"/>
              </a:rPr>
              <a:t>trong </a:t>
            </a:r>
            <a:r>
              <a:rPr lang="en-US" sz="2800" b="1" dirty="0">
                <a:latin typeface="+mn-lt"/>
                <a:ea typeface="+mn-ea"/>
                <a:cs typeface="Myriad Pro"/>
              </a:rPr>
              <a:t>R</a:t>
            </a:r>
            <a:r>
              <a:rPr lang="en-US" sz="2800" b="1" dirty="0" smtClean="0">
                <a:latin typeface="+mn-lt"/>
                <a:ea typeface="+mn-ea"/>
                <a:cs typeface="Myriad Pro"/>
              </a:rPr>
              <a:t>esponse </a:t>
            </a:r>
            <a:r>
              <a:rPr lang="en-US" sz="2800" b="1" dirty="0">
                <a:latin typeface="+mn-lt"/>
                <a:ea typeface="+mn-ea"/>
                <a:cs typeface="Myriad Pro"/>
              </a:rPr>
              <a:t>to the C</a:t>
            </a:r>
            <a:r>
              <a:rPr lang="en-US" sz="2800" b="1" dirty="0" smtClean="0">
                <a:latin typeface="+mn-lt"/>
                <a:ea typeface="+mn-ea"/>
                <a:cs typeface="Myriad Pro"/>
              </a:rPr>
              <a:t>risis</a:t>
            </a:r>
            <a:endParaRPr lang="en-GB" sz="2800" b="1" dirty="0">
              <a:latin typeface="+mn-lt"/>
              <a:ea typeface="+mn-ea"/>
              <a:cs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9" y="1160748"/>
            <a:ext cx="8406494" cy="474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989-A045-47E9-8537-B6FA112E7BDB}" type="slidenum">
              <a:rPr lang="en-GB" smtClean="0"/>
              <a:t>6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655676" y="641733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Group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807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80926"/>
          </a:xfrm>
        </p:spPr>
        <p:txBody>
          <a:bodyPr/>
          <a:lstStyle/>
          <a:p>
            <a:r>
              <a:rPr lang="fr-BE" sz="2800" b="1" dirty="0">
                <a:ea typeface="+mn-ea"/>
                <a:cs typeface="Myriad Pro"/>
              </a:rPr>
              <a:t>Our P</a:t>
            </a:r>
            <a:r>
              <a:rPr lang="fr-BE" sz="2800" b="1" dirty="0" smtClean="0">
                <a:ea typeface="+mn-ea"/>
                <a:cs typeface="Myriad Pro"/>
              </a:rPr>
              <a:t>roducts</a:t>
            </a:r>
            <a:endParaRPr lang="en-GB" sz="2800" b="1" dirty="0">
              <a:ea typeface="+mn-ea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71289"/>
            <a:ext cx="8229600" cy="56552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GB" sz="2400" i="1" dirty="0" smtClean="0">
                <a:solidFill>
                  <a:schemeClr val="tx2"/>
                </a:solidFill>
                <a:latin typeface="Myriad Pro"/>
                <a:cs typeface="Myriad Pro"/>
              </a:rPr>
              <a:t>We help </a:t>
            </a:r>
            <a:r>
              <a:rPr lang="en-GB" sz="2400" i="1" dirty="0">
                <a:solidFill>
                  <a:schemeClr val="tx2"/>
                </a:solidFill>
                <a:latin typeface="Myriad Pro"/>
                <a:cs typeface="Myriad Pro"/>
              </a:rPr>
              <a:t>catalyse </a:t>
            </a:r>
            <a:r>
              <a:rPr lang="en-GB" sz="2400" i="1" dirty="0" smtClean="0">
                <a:solidFill>
                  <a:schemeClr val="tx2"/>
                </a:solidFill>
                <a:latin typeface="Myriad Pro"/>
                <a:cs typeface="Myriad Pro"/>
              </a:rPr>
              <a:t>investment</a:t>
            </a:r>
            <a:endParaRPr lang="en-GB" i="1" dirty="0">
              <a:solidFill>
                <a:schemeClr val="tx2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GB" sz="2400" i="1" dirty="0">
              <a:solidFill>
                <a:schemeClr val="tx1">
                  <a:lumMod val="95000"/>
                  <a:lumOff val="5000"/>
                </a:schemeClr>
              </a:solidFill>
              <a:latin typeface="Myriad Pro"/>
              <a:cs typeface="Myriad Pro"/>
            </a:endParaRP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835932"/>
              </p:ext>
            </p:extLst>
          </p:nvPr>
        </p:nvGraphicFramePr>
        <p:xfrm>
          <a:off x="143508" y="1880828"/>
          <a:ext cx="864234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783"/>
                <a:gridCol w="2880783"/>
                <a:gridCol w="28807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LENDING</a:t>
                      </a:r>
                      <a:endParaRPr lang="fr-FR" sz="2400" dirty="0"/>
                    </a:p>
                  </a:txBody>
                  <a:tcPr>
                    <a:solidFill>
                      <a:srgbClr val="114F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BLENDING</a:t>
                      </a:r>
                      <a:endParaRPr lang="fr-FR" sz="2400" dirty="0"/>
                    </a:p>
                  </a:txBody>
                  <a:tcPr>
                    <a:solidFill>
                      <a:srgbClr val="114F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ADVISING</a:t>
                      </a:r>
                      <a:endParaRPr lang="fr-FR" sz="2400" dirty="0"/>
                    </a:p>
                  </a:txBody>
                  <a:tcPr>
                    <a:solidFill>
                      <a:srgbClr val="114F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Loans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But also:</a:t>
                      </a:r>
                    </a:p>
                    <a:p>
                      <a:endParaRPr lang="en-US" sz="20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Guarantees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and Risk Sharing</a:t>
                      </a:r>
                      <a:endParaRPr lang="en-US" sz="200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Equity participation</a:t>
                      </a:r>
                    </a:p>
                    <a:p>
                      <a:endParaRPr lang="fr-FR" sz="2000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Combining EIB finance with EU budget </a:t>
                      </a:r>
                    </a:p>
                    <a:p>
                      <a:endParaRPr lang="fr-FR" sz="20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Higher risk projects for innovation (RSFF / </a:t>
                      </a:r>
                      <a:r>
                        <a:rPr lang="en-US" sz="2000" dirty="0" err="1" smtClean="0">
                          <a:solidFill>
                            <a:schemeClr val="tx2"/>
                          </a:solidFill>
                        </a:rPr>
                        <a:t>InnovFin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fr-FR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solidFill>
                            <a:schemeClr val="tx2"/>
                          </a:solidFill>
                        </a:rPr>
                        <a:t>Prepare &amp; implement projects (JASPERS)</a:t>
                      </a:r>
                    </a:p>
                    <a:p>
                      <a:endParaRPr lang="en-GB" sz="2000" noProof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GB" sz="2000" noProof="0" dirty="0" smtClean="0">
                          <a:solidFill>
                            <a:schemeClr val="tx2"/>
                          </a:solidFill>
                        </a:rPr>
                        <a:t>Support for public / private partnerships (EPEC)</a:t>
                      </a:r>
                    </a:p>
                    <a:p>
                      <a:endParaRPr lang="en-US" sz="2000" noProof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noProof="0" dirty="0" smtClean="0">
                          <a:solidFill>
                            <a:schemeClr val="tx2"/>
                          </a:solidFill>
                        </a:rPr>
                        <a:t>InnovFin</a:t>
                      </a:r>
                      <a:r>
                        <a:rPr lang="en-US" sz="2000" baseline="0" noProof="0" dirty="0" smtClean="0">
                          <a:solidFill>
                            <a:schemeClr val="tx2"/>
                          </a:solidFill>
                        </a:rPr>
                        <a:t> Advisory</a:t>
                      </a:r>
                      <a:endParaRPr lang="en-GB" sz="2000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Attracting FUNDING for long-term growth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F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Slide Number Placeholder 4"/>
          <p:cNvSpPr txBox="1">
            <a:spLocks/>
          </p:cNvSpPr>
          <p:nvPr/>
        </p:nvSpPr>
        <p:spPr>
          <a:xfrm>
            <a:off x="0" y="6597352"/>
            <a:ext cx="91440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989-A045-47E9-8537-B6FA112E7BDB}" type="slidenum">
              <a:rPr lang="en-GB" smtClean="0"/>
              <a:t>7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655676" y="641733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Group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919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ELLO\Desktop\Press Conference 2015\images_toutes\11_SLIDE_PRESIDENT_201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96" y="1304764"/>
            <a:ext cx="2924704" cy="1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5556" y="836712"/>
            <a:ext cx="615668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The Investment Plan for Europe consists of three strands</a:t>
            </a: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:</a:t>
            </a:r>
          </a:p>
          <a:p>
            <a:pPr>
              <a:spcAft>
                <a:spcPts val="600"/>
              </a:spcAft>
            </a:pPr>
            <a:endParaRPr lang="en-US" kern="0" dirty="0">
              <a:solidFill>
                <a:srgbClr val="015CAB"/>
              </a:solidFill>
              <a:ea typeface="+mj-ea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015CAB"/>
                </a:solidFill>
                <a:ea typeface="+mj-ea"/>
                <a:cs typeface="Times New Roman"/>
              </a:rPr>
              <a:t>Improved investment environment</a:t>
            </a: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: regulatory and structural reforms at EU and national levels for predictability, removing obstacles, aiming at a friendlier investment </a:t>
            </a: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environment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kern="0" dirty="0">
              <a:solidFill>
                <a:srgbClr val="015CAB"/>
              </a:solidFill>
              <a:ea typeface="+mj-ea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kern="0" dirty="0">
                <a:solidFill>
                  <a:srgbClr val="015CAB"/>
                </a:solidFill>
                <a:ea typeface="+mj-ea"/>
                <a:cs typeface="Times New Roman"/>
              </a:rPr>
              <a:t>Making finance reach the real economy</a:t>
            </a: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: stepped-up technical assistance / advisory by establishing European Investment Advisory Hub (EIAH) in EIB and by EC facilitating a project directory </a:t>
            </a:r>
            <a:endParaRPr lang="en-US" kern="0" dirty="0" smtClean="0">
              <a:solidFill>
                <a:srgbClr val="015CAB"/>
              </a:solidFill>
              <a:ea typeface="+mj-ea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kern="0" dirty="0">
              <a:solidFill>
                <a:srgbClr val="015CAB"/>
              </a:solidFill>
              <a:ea typeface="+mj-ea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kern="0" dirty="0" smtClean="0">
                <a:solidFill>
                  <a:srgbClr val="015CAB"/>
                </a:solidFill>
                <a:ea typeface="+mj-ea"/>
                <a:cs typeface="Times New Roman"/>
              </a:rPr>
              <a:t>Mobilizing </a:t>
            </a:r>
            <a:r>
              <a:rPr lang="en-US" b="1" kern="0" dirty="0">
                <a:solidFill>
                  <a:srgbClr val="015CAB"/>
                </a:solidFill>
                <a:ea typeface="+mj-ea"/>
                <a:cs typeface="Times New Roman"/>
              </a:rPr>
              <a:t>finance for investment</a:t>
            </a: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: The EFSI, via EIB, to better address the current shortage of (higher) risk-financing in EU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srgbClr val="015CAB"/>
              </a:solidFill>
              <a:ea typeface="+mj-ea"/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5556" y="188640"/>
            <a:ext cx="7992888" cy="6120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Overview of EFSI: structure and opportunities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23628" y="579597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Aim: to </a:t>
            </a: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mobilize </a:t>
            </a:r>
            <a:r>
              <a:rPr lang="en-US" kern="0" dirty="0">
                <a:solidFill>
                  <a:srgbClr val="015CAB"/>
                </a:solidFill>
                <a:ea typeface="+mj-ea"/>
                <a:cs typeface="Times New Roman"/>
              </a:rPr>
              <a:t>at least €315 billion in investment across the </a:t>
            </a:r>
            <a:r>
              <a:rPr lang="en-US" kern="0" dirty="0" smtClean="0">
                <a:solidFill>
                  <a:srgbClr val="015CAB"/>
                </a:solidFill>
                <a:ea typeface="+mj-ea"/>
                <a:cs typeface="Times New Roman"/>
              </a:rPr>
              <a:t>EU</a:t>
            </a:r>
            <a:endParaRPr lang="en-US" kern="0" dirty="0">
              <a:solidFill>
                <a:srgbClr val="015CAB"/>
              </a:solidFill>
              <a:ea typeface="+mj-ea"/>
              <a:cs typeface="Times New Roman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03548" y="5795972"/>
            <a:ext cx="612068" cy="3693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8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655676" y="641733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Group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555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11860" y="2527481"/>
            <a:ext cx="2664296" cy="2809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2527481"/>
            <a:ext cx="2664296" cy="2809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24757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The Advisory Hub in the Investment Plan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5960" y="980728"/>
            <a:ext cx="5454352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Investment Plan for Europe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043608" y="2023317"/>
            <a:ext cx="1584176" cy="216023"/>
          </a:xfrm>
          <a:prstGeom prst="downArrow">
            <a:avLst>
              <a:gd name="adj1" fmla="val 47936"/>
              <a:gd name="adj2" fmla="val 1027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3887924" y="2023317"/>
            <a:ext cx="1584176" cy="216023"/>
          </a:xfrm>
          <a:prstGeom prst="downArrow">
            <a:avLst>
              <a:gd name="adj1" fmla="val 47936"/>
              <a:gd name="adj2" fmla="val 1027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6732240" y="2023317"/>
            <a:ext cx="1584176" cy="216023"/>
          </a:xfrm>
          <a:prstGeom prst="downArrow">
            <a:avLst>
              <a:gd name="adj1" fmla="val 47936"/>
              <a:gd name="adj2" fmla="val 1027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7864" y="2728404"/>
            <a:ext cx="2736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Support investment in the real economy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…through the </a:t>
            </a:r>
            <a:r>
              <a:rPr lang="en-US" b="1" dirty="0">
                <a:solidFill>
                  <a:srgbClr val="C00000"/>
                </a:solidFill>
              </a:rPr>
              <a:t>European Investment Advisory </a:t>
            </a:r>
            <a:r>
              <a:rPr lang="en-US" b="1" dirty="0" smtClean="0">
                <a:solidFill>
                  <a:srgbClr val="C00000"/>
                </a:solidFill>
              </a:rPr>
              <a:t>Hub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and the European Investment Project Portal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52" y="2751889"/>
            <a:ext cx="2736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Mobilize EUR 315bn of additional financing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…through the European Fund for Strategic Investments (EFSI)</a:t>
            </a:r>
          </a:p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6176" y="2527481"/>
            <a:ext cx="2664296" cy="2809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56176" y="2728404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Create an investment friendly environment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…through improvements of the European regulatory environment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9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655676" y="641733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16/12/2015			 </a:t>
            </a:r>
            <a:r>
              <a:rPr lang="en-GB" sz="1000" dirty="0">
                <a:solidFill>
                  <a:schemeClr val="bg1"/>
                </a:solidFill>
              </a:rPr>
              <a:t>European Investment Bank Group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8596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B Corporate Covers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lti-logos Covers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ulti-logos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1054</Words>
  <Application>Microsoft Office PowerPoint</Application>
  <PresentationFormat>On-screen Show (4:3)</PresentationFormat>
  <Paragraphs>241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EIB Corporate Covers Theme</vt:lpstr>
      <vt:lpstr>EIB Corporate Theme</vt:lpstr>
      <vt:lpstr>Multi-logos Covers Theme</vt:lpstr>
      <vt:lpstr>Multi-logos Theme</vt:lpstr>
      <vt:lpstr>PowerPoint Presentation</vt:lpstr>
      <vt:lpstr>PowerPoint Presentation</vt:lpstr>
      <vt:lpstr>The EIB Group </vt:lpstr>
      <vt:lpstr>PowerPoint Presentation</vt:lpstr>
      <vt:lpstr>Priorities </vt:lpstr>
      <vt:lpstr>A Strong Response to the Crisis</vt:lpstr>
      <vt:lpstr>Our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EIB Corporate presentation 2015</dc:title>
  <dc:creator/>
  <cp:lastModifiedBy/>
  <cp:revision>1</cp:revision>
  <dcterms:created xsi:type="dcterms:W3CDTF">2013-11-26T18:39:22Z</dcterms:created>
  <dcterms:modified xsi:type="dcterms:W3CDTF">2015-12-14T08:24:22Z</dcterms:modified>
</cp:coreProperties>
</file>